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Hibernate" charset="1" panose="02000503000000000000"/>
      <p:regular r:id="rId43"/>
    </p:embeddedFont>
    <p:embeddedFont>
      <p:font typeface="Boulder" charset="1" panose="00000000000000000000"/>
      <p:regular r:id="rId44"/>
    </p:embeddedFont>
    <p:embeddedFont>
      <p:font typeface="Canva Sans Bold" charset="1" panose="020B0803030501040103"/>
      <p:regular r:id="rId45"/>
    </p:embeddedFont>
    <p:embeddedFont>
      <p:font typeface="Coco Gothic Bold" charset="1" panose="00000000000000000000"/>
      <p:regular r:id="rId46"/>
    </p:embeddedFont>
    <p:embeddedFont>
      <p:font typeface="Brittany" charset="1" panose="00000000000000000000"/>
      <p:regular r:id="rId47"/>
    </p:embeddedFont>
    <p:embeddedFont>
      <p:font typeface="Quicksand Bold" charset="1" panose="00000000000000000000"/>
      <p:regular r:id="rId48"/>
    </p:embeddedFont>
    <p:embeddedFont>
      <p:font typeface="Quicksand"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55.png" Type="http://schemas.openxmlformats.org/officeDocument/2006/relationships/image"/><Relationship Id="rId9"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5.pn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 Id="rId9" Target="../media/image7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svg" Type="http://schemas.openxmlformats.org/officeDocument/2006/relationships/image"/><Relationship Id="rId9"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13" Target="../media/image19.png" Type="http://schemas.openxmlformats.org/officeDocument/2006/relationships/image"/><Relationship Id="rId14" Target="../media/image20.png" Type="http://schemas.openxmlformats.org/officeDocument/2006/relationships/image"/><Relationship Id="rId15" Target="../media/image21.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1.png" Type="http://schemas.openxmlformats.org/officeDocument/2006/relationships/image"/><Relationship Id="rId7" Target="../media/image9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5.png" Type="http://schemas.openxmlformats.org/officeDocument/2006/relationships/image"/><Relationship Id="rId5" Target="../media/image96.pn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1.png" Type="http://schemas.openxmlformats.org/officeDocument/2006/relationships/image"/><Relationship Id="rId5" Target="../media/image10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5.png" Type="http://schemas.openxmlformats.org/officeDocument/2006/relationships/image"/><Relationship Id="rId6" Target="../media/image10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 Id="rId7" Target="../media/image11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1.png" Type="http://schemas.openxmlformats.org/officeDocument/2006/relationships/image"/><Relationship Id="rId5" Target="../media/image10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4.png" Type="http://schemas.openxmlformats.org/officeDocument/2006/relationships/image"/><Relationship Id="rId5" Target="../media/image11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6.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7.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8.png" Type="http://schemas.openxmlformats.org/officeDocument/2006/relationships/image"/><Relationship Id="rId5" Target="../media/image119.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6050713" y="1516570"/>
            <a:ext cx="6186574" cy="2385938"/>
          </a:xfrm>
          <a:prstGeom prst="rect">
            <a:avLst/>
          </a:prstGeom>
        </p:spPr>
        <p:txBody>
          <a:bodyPr anchor="t" rtlCol="false" tIns="0" lIns="0" bIns="0" rIns="0">
            <a:spAutoFit/>
          </a:bodyPr>
          <a:lstStyle/>
          <a:p>
            <a:pPr algn="ctr">
              <a:lnSpc>
                <a:spcPts val="19483"/>
              </a:lnSpc>
            </a:pPr>
            <a:r>
              <a:rPr lang="en-US" sz="13916">
                <a:solidFill>
                  <a:srgbClr val="FFF5DF"/>
                </a:solidFill>
                <a:latin typeface="Hibernate"/>
                <a:ea typeface="Hibernate"/>
                <a:cs typeface="Hibernate"/>
                <a:sym typeface="Hibernate"/>
              </a:rPr>
              <a:t>Create a</a:t>
            </a:r>
          </a:p>
        </p:txBody>
      </p:sp>
      <p:sp>
        <p:nvSpPr>
          <p:cNvPr name="TextBox 10" id="10"/>
          <p:cNvSpPr txBox="true"/>
          <p:nvPr/>
        </p:nvSpPr>
        <p:spPr>
          <a:xfrm rot="0">
            <a:off x="2306409" y="3444777"/>
            <a:ext cx="13675182" cy="3899560"/>
          </a:xfrm>
          <a:prstGeom prst="rect">
            <a:avLst/>
          </a:prstGeom>
        </p:spPr>
        <p:txBody>
          <a:bodyPr anchor="t" rtlCol="false" tIns="0" lIns="0" bIns="0" rIns="0">
            <a:spAutoFit/>
          </a:bodyPr>
          <a:lstStyle/>
          <a:p>
            <a:pPr algn="ctr">
              <a:lnSpc>
                <a:spcPts val="10125"/>
              </a:lnSpc>
            </a:pPr>
            <a:r>
              <a:rPr lang="en-US" sz="9463">
                <a:solidFill>
                  <a:srgbClr val="F4C366"/>
                </a:solidFill>
                <a:latin typeface="Boulder"/>
                <a:ea typeface="Boulder"/>
                <a:cs typeface="Boulder"/>
                <a:sym typeface="Boulder"/>
              </a:rPr>
              <a:t>Movie</a:t>
            </a:r>
          </a:p>
          <a:p>
            <a:pPr algn="ctr">
              <a:lnSpc>
                <a:spcPts val="10125"/>
              </a:lnSpc>
            </a:pPr>
            <a:r>
              <a:rPr lang="en-US" sz="9463">
                <a:solidFill>
                  <a:srgbClr val="F4C366"/>
                </a:solidFill>
                <a:latin typeface="Boulder"/>
                <a:ea typeface="Boulder"/>
                <a:cs typeface="Boulder"/>
                <a:sym typeface="Boulder"/>
              </a:rPr>
              <a:t>Recommendation </a:t>
            </a:r>
          </a:p>
          <a:p>
            <a:pPr algn="ctr">
              <a:lnSpc>
                <a:spcPts val="10125"/>
              </a:lnSpc>
            </a:pPr>
            <a:r>
              <a:rPr lang="en-US" sz="9463">
                <a:solidFill>
                  <a:srgbClr val="F4C366"/>
                </a:solidFill>
                <a:latin typeface="Boulder"/>
                <a:ea typeface="Boulder"/>
                <a:cs typeface="Boulder"/>
                <a:sym typeface="Boulder"/>
              </a:rPr>
              <a:t>System </a:t>
            </a:r>
          </a:p>
        </p:txBody>
      </p:sp>
      <p:sp>
        <p:nvSpPr>
          <p:cNvPr name="Freeform 11" id="11"/>
          <p:cNvSpPr/>
          <p:nvPr/>
        </p:nvSpPr>
        <p:spPr>
          <a:xfrm flipH="false" flipV="false" rot="-2150273">
            <a:off x="-71533" y="7238160"/>
            <a:ext cx="3925880" cy="2502748"/>
          </a:xfrm>
          <a:custGeom>
            <a:avLst/>
            <a:gdLst/>
            <a:ahLst/>
            <a:cxnLst/>
            <a:rect r="r" b="b" t="t" l="l"/>
            <a:pathLst>
              <a:path h="2502748" w="3925880">
                <a:moveTo>
                  <a:pt x="0" y="0"/>
                </a:moveTo>
                <a:lnTo>
                  <a:pt x="3925880" y="0"/>
                </a:lnTo>
                <a:lnTo>
                  <a:pt x="3925880" y="2502748"/>
                </a:lnTo>
                <a:lnTo>
                  <a:pt x="0" y="2502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967796">
            <a:off x="14966523" y="6330655"/>
            <a:ext cx="3219575" cy="3231694"/>
          </a:xfrm>
          <a:custGeom>
            <a:avLst/>
            <a:gdLst/>
            <a:ahLst/>
            <a:cxnLst/>
            <a:rect r="r" b="b" t="t" l="l"/>
            <a:pathLst>
              <a:path h="3231694" w="3219575">
                <a:moveTo>
                  <a:pt x="0" y="0"/>
                </a:moveTo>
                <a:lnTo>
                  <a:pt x="3219575" y="0"/>
                </a:lnTo>
                <a:lnTo>
                  <a:pt x="3219575" y="3231693"/>
                </a:lnTo>
                <a:lnTo>
                  <a:pt x="0" y="3231693"/>
                </a:lnTo>
                <a:lnTo>
                  <a:pt x="0" y="0"/>
                </a:lnTo>
                <a:close/>
              </a:path>
            </a:pathLst>
          </a:custGeom>
          <a:blipFill>
            <a:blip r:embed="rId6"/>
            <a:stretch>
              <a:fillRect l="0" t="0" r="0" b="0"/>
            </a:stretch>
          </a:blipFill>
        </p:spPr>
      </p:sp>
      <p:sp>
        <p:nvSpPr>
          <p:cNvPr name="Freeform 13" id="13"/>
          <p:cNvSpPr/>
          <p:nvPr/>
        </p:nvSpPr>
        <p:spPr>
          <a:xfrm flipH="false" flipV="false" rot="-1269966">
            <a:off x="-766579" y="147706"/>
            <a:ext cx="7315200" cy="2819677"/>
          </a:xfrm>
          <a:custGeom>
            <a:avLst/>
            <a:gdLst/>
            <a:ahLst/>
            <a:cxnLst/>
            <a:rect r="r" b="b" t="t" l="l"/>
            <a:pathLst>
              <a:path h="2819677" w="7315200">
                <a:moveTo>
                  <a:pt x="0" y="0"/>
                </a:moveTo>
                <a:lnTo>
                  <a:pt x="7315200" y="0"/>
                </a:lnTo>
                <a:lnTo>
                  <a:pt x="7315200" y="2819677"/>
                </a:lnTo>
                <a:lnTo>
                  <a:pt x="0" y="2819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1397118">
            <a:off x="12134822" y="634819"/>
            <a:ext cx="6199017" cy="2650080"/>
          </a:xfrm>
          <a:custGeom>
            <a:avLst/>
            <a:gdLst/>
            <a:ahLst/>
            <a:cxnLst/>
            <a:rect r="r" b="b" t="t" l="l"/>
            <a:pathLst>
              <a:path h="2650080" w="6199017">
                <a:moveTo>
                  <a:pt x="0" y="0"/>
                </a:moveTo>
                <a:lnTo>
                  <a:pt x="6199017" y="0"/>
                </a:lnTo>
                <a:lnTo>
                  <a:pt x="6199017" y="2650080"/>
                </a:lnTo>
                <a:lnTo>
                  <a:pt x="0" y="26500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231666">
            <a:off x="16478912" y="2144990"/>
            <a:ext cx="805018" cy="704391"/>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D82B1E"/>
            </a:solidFill>
          </p:spPr>
        </p:sp>
        <p:sp>
          <p:nvSpPr>
            <p:cNvPr name="TextBox 17" id="17"/>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144374">
            <a:off x="159712" y="4876976"/>
            <a:ext cx="1737975" cy="920862"/>
            <a:chOff x="0" y="0"/>
            <a:chExt cx="2317300" cy="1227816"/>
          </a:xfrm>
        </p:grpSpPr>
        <p:grpSp>
          <p:nvGrpSpPr>
            <p:cNvPr name="Group 19" id="19"/>
            <p:cNvGrpSpPr/>
            <p:nvPr/>
          </p:nvGrpSpPr>
          <p:grpSpPr>
            <a:xfrm rot="0">
              <a:off x="0" y="0"/>
              <a:ext cx="2317300" cy="1227816"/>
              <a:chOff x="0" y="0"/>
              <a:chExt cx="702269" cy="372095"/>
            </a:xfrm>
          </p:grpSpPr>
          <p:sp>
            <p:nvSpPr>
              <p:cNvPr name="Freeform 20" id="20"/>
              <p:cNvSpPr/>
              <p:nvPr/>
            </p:nvSpPr>
            <p:spPr>
              <a:xfrm flipH="false" flipV="false" rot="0">
                <a:off x="0" y="0"/>
                <a:ext cx="702269" cy="372095"/>
              </a:xfrm>
              <a:custGeom>
                <a:avLst/>
                <a:gdLst/>
                <a:ahLst/>
                <a:cxnLst/>
                <a:rect r="r" b="b" t="t" l="l"/>
                <a:pathLst>
                  <a:path h="372095" w="702269">
                    <a:moveTo>
                      <a:pt x="148078" y="0"/>
                    </a:moveTo>
                    <a:lnTo>
                      <a:pt x="554191" y="0"/>
                    </a:lnTo>
                    <a:cubicBezTo>
                      <a:pt x="635972" y="0"/>
                      <a:pt x="702269" y="66297"/>
                      <a:pt x="702269" y="148078"/>
                    </a:cubicBezTo>
                    <a:lnTo>
                      <a:pt x="702269" y="224018"/>
                    </a:lnTo>
                    <a:cubicBezTo>
                      <a:pt x="702269" y="305799"/>
                      <a:pt x="635972" y="372095"/>
                      <a:pt x="554191" y="372095"/>
                    </a:cubicBezTo>
                    <a:lnTo>
                      <a:pt x="148078" y="372095"/>
                    </a:lnTo>
                    <a:cubicBezTo>
                      <a:pt x="66297" y="372095"/>
                      <a:pt x="0" y="305799"/>
                      <a:pt x="0" y="224018"/>
                    </a:cubicBezTo>
                    <a:lnTo>
                      <a:pt x="0" y="148078"/>
                    </a:lnTo>
                    <a:cubicBezTo>
                      <a:pt x="0" y="66297"/>
                      <a:pt x="66297" y="0"/>
                      <a:pt x="148078" y="0"/>
                    </a:cubicBezTo>
                    <a:close/>
                  </a:path>
                </a:pathLst>
              </a:custGeom>
              <a:solidFill>
                <a:srgbClr val="FFF5DF"/>
              </a:solidFill>
            </p:spPr>
          </p:sp>
          <p:sp>
            <p:nvSpPr>
              <p:cNvPr name="TextBox 21" id="21"/>
              <p:cNvSpPr txBox="true"/>
              <p:nvPr/>
            </p:nvSpPr>
            <p:spPr>
              <a:xfrm>
                <a:off x="0" y="-38100"/>
                <a:ext cx="702269" cy="410195"/>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5400000">
              <a:off x="808843" y="307827"/>
              <a:ext cx="699613" cy="612162"/>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D82B1E"/>
              </a:solidFill>
            </p:spPr>
          </p:sp>
          <p:sp>
            <p:nvSpPr>
              <p:cNvPr name="TextBox 24" id="24"/>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650564" y="2655520"/>
            <a:ext cx="15043777" cy="6602780"/>
            <a:chOff x="0" y="0"/>
            <a:chExt cx="3962147" cy="1739004"/>
          </a:xfrm>
        </p:grpSpPr>
        <p:sp>
          <p:nvSpPr>
            <p:cNvPr name="Freeform 11" id="11"/>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925F64"/>
            </a:solidFill>
          </p:spPr>
        </p:sp>
        <p:sp>
          <p:nvSpPr>
            <p:cNvPr name="TextBox 12" id="12"/>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263179" y="2300662"/>
            <a:ext cx="5818546" cy="7312497"/>
          </a:xfrm>
          <a:custGeom>
            <a:avLst/>
            <a:gdLst/>
            <a:ahLst/>
            <a:cxnLst/>
            <a:rect r="r" b="b" t="t" l="l"/>
            <a:pathLst>
              <a:path h="7312497" w="5818546">
                <a:moveTo>
                  <a:pt x="0" y="0"/>
                </a:moveTo>
                <a:lnTo>
                  <a:pt x="5818546" y="0"/>
                </a:lnTo>
                <a:lnTo>
                  <a:pt x="5818546" y="7312497"/>
                </a:lnTo>
                <a:lnTo>
                  <a:pt x="0" y="7312497"/>
                </a:lnTo>
                <a:lnTo>
                  <a:pt x="0" y="0"/>
                </a:lnTo>
                <a:close/>
              </a:path>
            </a:pathLst>
          </a:custGeom>
          <a:blipFill>
            <a:blip r:embed="rId10"/>
            <a:stretch>
              <a:fillRect l="0" t="0" r="0" b="0"/>
            </a:stretch>
          </a:blipFill>
        </p:spPr>
      </p:sp>
      <p:sp>
        <p:nvSpPr>
          <p:cNvPr name="TextBox 16" id="16"/>
          <p:cNvSpPr txBox="true"/>
          <p:nvPr/>
        </p:nvSpPr>
        <p:spPr>
          <a:xfrm rot="0">
            <a:off x="4914430" y="266196"/>
            <a:ext cx="8339111" cy="1591684"/>
          </a:xfrm>
          <a:prstGeom prst="rect">
            <a:avLst/>
          </a:prstGeom>
        </p:spPr>
        <p:txBody>
          <a:bodyPr anchor="t" rtlCol="false" tIns="0" lIns="0" bIns="0" rIns="0">
            <a:spAutoFit/>
          </a:bodyPr>
          <a:lstStyle/>
          <a:p>
            <a:pPr algn="ctr">
              <a:lnSpc>
                <a:spcPts val="6161"/>
              </a:lnSpc>
            </a:pPr>
            <a:r>
              <a:rPr lang="en-US" sz="5758">
                <a:solidFill>
                  <a:srgbClr val="F4C366"/>
                </a:solidFill>
                <a:latin typeface="Boulder"/>
                <a:ea typeface="Boulder"/>
                <a:cs typeface="Boulder"/>
                <a:sym typeface="Boulder"/>
              </a:rPr>
              <a:t>2- Collaborative filtering: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606585">
            <a:off x="15021896" y="5098443"/>
            <a:ext cx="3573158" cy="4913093"/>
          </a:xfrm>
          <a:custGeom>
            <a:avLst/>
            <a:gdLst/>
            <a:ahLst/>
            <a:cxnLst/>
            <a:rect r="r" b="b" t="t" l="l"/>
            <a:pathLst>
              <a:path h="4913093" w="3573158">
                <a:moveTo>
                  <a:pt x="0" y="0"/>
                </a:moveTo>
                <a:lnTo>
                  <a:pt x="3573159" y="0"/>
                </a:lnTo>
                <a:lnTo>
                  <a:pt x="3573159" y="4913093"/>
                </a:lnTo>
                <a:lnTo>
                  <a:pt x="0" y="49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196311" y="1028700"/>
            <a:ext cx="1224330" cy="1151890"/>
          </a:xfrm>
          <a:custGeom>
            <a:avLst/>
            <a:gdLst/>
            <a:ahLst/>
            <a:cxnLst/>
            <a:rect r="r" b="b" t="t" l="l"/>
            <a:pathLst>
              <a:path h="1151890" w="1224330">
                <a:moveTo>
                  <a:pt x="0" y="0"/>
                </a:moveTo>
                <a:lnTo>
                  <a:pt x="1224329" y="0"/>
                </a:lnTo>
                <a:lnTo>
                  <a:pt x="1224329" y="1151890"/>
                </a:lnTo>
                <a:lnTo>
                  <a:pt x="0" y="1151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28700" y="2899011"/>
            <a:ext cx="15563661" cy="6359289"/>
          </a:xfrm>
          <a:custGeom>
            <a:avLst/>
            <a:gdLst/>
            <a:ahLst/>
            <a:cxnLst/>
            <a:rect r="r" b="b" t="t" l="l"/>
            <a:pathLst>
              <a:path h="6359289" w="15563661">
                <a:moveTo>
                  <a:pt x="0" y="0"/>
                </a:moveTo>
                <a:lnTo>
                  <a:pt x="15563661" y="0"/>
                </a:lnTo>
                <a:lnTo>
                  <a:pt x="15563661" y="6359289"/>
                </a:lnTo>
                <a:lnTo>
                  <a:pt x="0" y="6359289"/>
                </a:lnTo>
                <a:lnTo>
                  <a:pt x="0" y="0"/>
                </a:lnTo>
                <a:close/>
              </a:path>
            </a:pathLst>
          </a:custGeom>
          <a:blipFill>
            <a:blip r:embed="rId8"/>
            <a:stretch>
              <a:fillRect l="-2637" t="-7833" r="-1647" b="0"/>
            </a:stretch>
          </a:blipFill>
        </p:spPr>
      </p:sp>
      <p:sp>
        <p:nvSpPr>
          <p:cNvPr name="Freeform 12" id="12"/>
          <p:cNvSpPr/>
          <p:nvPr/>
        </p:nvSpPr>
        <p:spPr>
          <a:xfrm flipH="false" flipV="false" rot="0">
            <a:off x="16701505" y="3542803"/>
            <a:ext cx="1043559" cy="850501"/>
          </a:xfrm>
          <a:custGeom>
            <a:avLst/>
            <a:gdLst/>
            <a:ahLst/>
            <a:cxnLst/>
            <a:rect r="r" b="b" t="t" l="l"/>
            <a:pathLst>
              <a:path h="850501" w="1043559">
                <a:moveTo>
                  <a:pt x="0" y="0"/>
                </a:moveTo>
                <a:lnTo>
                  <a:pt x="1043559" y="0"/>
                </a:lnTo>
                <a:lnTo>
                  <a:pt x="1043559" y="850500"/>
                </a:lnTo>
                <a:lnTo>
                  <a:pt x="0" y="8505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104312" y="2465223"/>
            <a:ext cx="929412" cy="1077579"/>
          </a:xfrm>
          <a:custGeom>
            <a:avLst/>
            <a:gdLst/>
            <a:ahLst/>
            <a:cxnLst/>
            <a:rect r="r" b="b" t="t" l="l"/>
            <a:pathLst>
              <a:path h="1077579" w="929412">
                <a:moveTo>
                  <a:pt x="0" y="0"/>
                </a:moveTo>
                <a:lnTo>
                  <a:pt x="929412" y="0"/>
                </a:lnTo>
                <a:lnTo>
                  <a:pt x="929412" y="1077580"/>
                </a:lnTo>
                <a:lnTo>
                  <a:pt x="0" y="10775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3752669" y="474029"/>
            <a:ext cx="10782662" cy="1991195"/>
          </a:xfrm>
          <a:prstGeom prst="rect">
            <a:avLst/>
          </a:prstGeom>
        </p:spPr>
        <p:txBody>
          <a:bodyPr anchor="t" rtlCol="false" tIns="0" lIns="0" bIns="0" rIns="0">
            <a:spAutoFit/>
          </a:bodyPr>
          <a:lstStyle/>
          <a:p>
            <a:pPr algn="ctr">
              <a:lnSpc>
                <a:spcPts val="7717"/>
              </a:lnSpc>
            </a:pPr>
            <a:r>
              <a:rPr lang="en-US" sz="7212">
                <a:solidFill>
                  <a:srgbClr val="F4C366"/>
                </a:solidFill>
                <a:latin typeface="Boulder"/>
                <a:ea typeface="Boulder"/>
                <a:cs typeface="Boulder"/>
                <a:sym typeface="Boulder"/>
              </a:rPr>
              <a:t>Recommendation </a:t>
            </a:r>
          </a:p>
          <a:p>
            <a:pPr algn="ctr">
              <a:lnSpc>
                <a:spcPts val="7717"/>
              </a:lnSpc>
            </a:pPr>
            <a:r>
              <a:rPr lang="en-US" sz="7212">
                <a:solidFill>
                  <a:srgbClr val="F4C366"/>
                </a:solidFill>
                <a:latin typeface="Boulder"/>
                <a:ea typeface="Boulder"/>
                <a:cs typeface="Boulder"/>
                <a:sym typeface="Boulder"/>
              </a:rPr>
              <a:t>System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0">
            <a:off x="-3033027" y="1390424"/>
            <a:ext cx="8123454" cy="10247476"/>
          </a:xfrm>
          <a:custGeom>
            <a:avLst/>
            <a:gdLst/>
            <a:ahLst/>
            <a:cxnLst/>
            <a:rect r="r" b="b" t="t" l="l"/>
            <a:pathLst>
              <a:path h="10247476" w="8123454">
                <a:moveTo>
                  <a:pt x="0" y="0"/>
                </a:moveTo>
                <a:lnTo>
                  <a:pt x="8123454" y="0"/>
                </a:lnTo>
                <a:lnTo>
                  <a:pt x="8123454" y="10247476"/>
                </a:lnTo>
                <a:lnTo>
                  <a:pt x="0" y="10247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4555"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2378056" y="5143500"/>
            <a:ext cx="13531888" cy="3505413"/>
            <a:chOff x="0" y="0"/>
            <a:chExt cx="18042518" cy="4673884"/>
          </a:xfrm>
        </p:grpSpPr>
        <p:grpSp>
          <p:nvGrpSpPr>
            <p:cNvPr name="Group 11" id="11"/>
            <p:cNvGrpSpPr/>
            <p:nvPr/>
          </p:nvGrpSpPr>
          <p:grpSpPr>
            <a:xfrm rot="0">
              <a:off x="0" y="0"/>
              <a:ext cx="18042518" cy="4673884"/>
              <a:chOff x="0" y="0"/>
              <a:chExt cx="3708322" cy="960634"/>
            </a:xfrm>
          </p:grpSpPr>
          <p:sp>
            <p:nvSpPr>
              <p:cNvPr name="Freeform 12" id="12"/>
              <p:cNvSpPr/>
              <p:nvPr/>
            </p:nvSpPr>
            <p:spPr>
              <a:xfrm flipH="false" flipV="false" rot="0">
                <a:off x="0" y="0"/>
                <a:ext cx="3708322" cy="960634"/>
              </a:xfrm>
              <a:custGeom>
                <a:avLst/>
                <a:gdLst/>
                <a:ahLst/>
                <a:cxnLst/>
                <a:rect r="r" b="b" t="t" l="l"/>
                <a:pathLst>
                  <a:path h="960634" w="3708322">
                    <a:moveTo>
                      <a:pt x="29178" y="0"/>
                    </a:moveTo>
                    <a:lnTo>
                      <a:pt x="3679143" y="0"/>
                    </a:lnTo>
                    <a:cubicBezTo>
                      <a:pt x="3686882" y="0"/>
                      <a:pt x="3694304" y="3074"/>
                      <a:pt x="3699776" y="8546"/>
                    </a:cubicBezTo>
                    <a:cubicBezTo>
                      <a:pt x="3705247" y="14018"/>
                      <a:pt x="3708322" y="21440"/>
                      <a:pt x="3708322" y="29178"/>
                    </a:cubicBezTo>
                    <a:lnTo>
                      <a:pt x="3708322" y="931456"/>
                    </a:lnTo>
                    <a:cubicBezTo>
                      <a:pt x="3708322" y="947571"/>
                      <a:pt x="3695258" y="960634"/>
                      <a:pt x="3679143" y="960634"/>
                    </a:cubicBezTo>
                    <a:lnTo>
                      <a:pt x="29178" y="960634"/>
                    </a:lnTo>
                    <a:cubicBezTo>
                      <a:pt x="13064" y="960634"/>
                      <a:pt x="0" y="947571"/>
                      <a:pt x="0" y="931456"/>
                    </a:cubicBezTo>
                    <a:lnTo>
                      <a:pt x="0" y="29178"/>
                    </a:lnTo>
                    <a:cubicBezTo>
                      <a:pt x="0" y="13064"/>
                      <a:pt x="13064" y="0"/>
                      <a:pt x="29178" y="0"/>
                    </a:cubicBezTo>
                    <a:close/>
                  </a:path>
                </a:pathLst>
              </a:custGeom>
              <a:solidFill>
                <a:srgbClr val="FFF5DF"/>
              </a:solidFill>
            </p:spPr>
          </p:sp>
          <p:sp>
            <p:nvSpPr>
              <p:cNvPr name="TextBox 13" id="13"/>
              <p:cNvSpPr txBox="true"/>
              <p:nvPr/>
            </p:nvSpPr>
            <p:spPr>
              <a:xfrm>
                <a:off x="0" y="-38100"/>
                <a:ext cx="3708322" cy="998734"/>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72287" y="1003756"/>
              <a:ext cx="16141348" cy="3139868"/>
            </a:xfrm>
            <a:prstGeom prst="rect">
              <a:avLst/>
            </a:prstGeom>
          </p:spPr>
          <p:txBody>
            <a:bodyPr anchor="t" rtlCol="false" tIns="0" lIns="0" bIns="0" rIns="0">
              <a:spAutoFit/>
            </a:bodyPr>
            <a:lstStyle/>
            <a:p>
              <a:pPr algn="ctr">
                <a:lnSpc>
                  <a:spcPts val="3814"/>
                </a:lnSpc>
              </a:pPr>
              <a:r>
                <a:rPr lang="en-US" sz="2724" b="true">
                  <a:solidFill>
                    <a:srgbClr val="723A36"/>
                  </a:solidFill>
                  <a:latin typeface="Quicksand Bold"/>
                  <a:ea typeface="Quicksand Bold"/>
                  <a:cs typeface="Quicksand Bold"/>
                  <a:sym typeface="Quicksand Bold"/>
                </a:rPr>
                <a:t>We are going to attempt to create a Recommendation Systems based on </a:t>
              </a:r>
              <a:r>
                <a:rPr lang="en-US" b="true" sz="2724" u="sng">
                  <a:solidFill>
                    <a:srgbClr val="723A36"/>
                  </a:solidFill>
                  <a:latin typeface="Quicksand Bold"/>
                  <a:ea typeface="Quicksand Bold"/>
                  <a:cs typeface="Quicksand Bold"/>
                  <a:sym typeface="Quicksand Bold"/>
                </a:rPr>
                <a:t>collaborative filtering </a:t>
              </a:r>
              <a:r>
                <a:rPr lang="en-US" sz="2724" b="true">
                  <a:solidFill>
                    <a:srgbClr val="723A36"/>
                  </a:solidFill>
                  <a:latin typeface="Quicksand Bold"/>
                  <a:ea typeface="Quicksand Bold"/>
                  <a:cs typeface="Quicksand Bold"/>
                  <a:sym typeface="Quicksand Bold"/>
                </a:rPr>
                <a:t>using </a:t>
              </a:r>
              <a:r>
                <a:rPr lang="en-US" b="true" sz="2724" u="sng">
                  <a:solidFill>
                    <a:srgbClr val="723A36"/>
                  </a:solidFill>
                  <a:latin typeface="Quicksand Bold"/>
                  <a:ea typeface="Quicksand Bold"/>
                  <a:cs typeface="Quicksand Bold"/>
                  <a:sym typeface="Quicksand Bold"/>
                </a:rPr>
                <a:t>matrix factorization</a:t>
              </a:r>
              <a:r>
                <a:rPr lang="en-US" sz="2724" b="true">
                  <a:solidFill>
                    <a:srgbClr val="723A36"/>
                  </a:solidFill>
                  <a:latin typeface="Quicksand Bold"/>
                  <a:ea typeface="Quicksand Bold"/>
                  <a:cs typeface="Quicksand Bold"/>
                  <a:sym typeface="Quicksand Bold"/>
                </a:rPr>
                <a:t> to get all my embeddings straight and then I'm going to top it off with a </a:t>
              </a:r>
              <a:r>
                <a:rPr lang="en-US" b="true" sz="2724" u="sng">
                  <a:solidFill>
                    <a:srgbClr val="723A36"/>
                  </a:solidFill>
                  <a:latin typeface="Quicksand Bold"/>
                  <a:ea typeface="Quicksand Bold"/>
                  <a:cs typeface="Quicksand Bold"/>
                  <a:sym typeface="Quicksand Bold"/>
                </a:rPr>
                <a:t>k-means</a:t>
              </a:r>
              <a:r>
                <a:rPr lang="en-US" sz="2724" b="true">
                  <a:solidFill>
                    <a:srgbClr val="723A36"/>
                  </a:solidFill>
                  <a:latin typeface="Quicksand Bold"/>
                  <a:ea typeface="Quicksand Bold"/>
                  <a:cs typeface="Quicksand Bold"/>
                  <a:sym typeface="Quicksand Bold"/>
                </a:rPr>
                <a:t> clustering algorithm to get my prediction to see in general how well i have done collaborative filtering .</a:t>
              </a:r>
            </a:p>
          </p:txBody>
        </p:sp>
      </p:grpSp>
      <p:sp>
        <p:nvSpPr>
          <p:cNvPr name="Freeform 15" id="15"/>
          <p:cNvSpPr/>
          <p:nvPr/>
        </p:nvSpPr>
        <p:spPr>
          <a:xfrm flipH="true" flipV="false" rot="1766600">
            <a:off x="13123773" y="2690756"/>
            <a:ext cx="4764384" cy="3037295"/>
          </a:xfrm>
          <a:custGeom>
            <a:avLst/>
            <a:gdLst/>
            <a:ahLst/>
            <a:cxnLst/>
            <a:rect r="r" b="b" t="t" l="l"/>
            <a:pathLst>
              <a:path h="3037295" w="4764384">
                <a:moveTo>
                  <a:pt x="4764385" y="0"/>
                </a:moveTo>
                <a:lnTo>
                  <a:pt x="0" y="0"/>
                </a:lnTo>
                <a:lnTo>
                  <a:pt x="0" y="3037295"/>
                </a:lnTo>
                <a:lnTo>
                  <a:pt x="4764385" y="3037295"/>
                </a:lnTo>
                <a:lnTo>
                  <a:pt x="476438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090427" y="3506081"/>
            <a:ext cx="7594515"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Our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790596" y="2934907"/>
            <a:ext cx="14706808" cy="6323393"/>
          </a:xfrm>
          <a:custGeom>
            <a:avLst/>
            <a:gdLst/>
            <a:ahLst/>
            <a:cxnLst/>
            <a:rect r="r" b="b" t="t" l="l"/>
            <a:pathLst>
              <a:path h="6323393" w="14706808">
                <a:moveTo>
                  <a:pt x="0" y="0"/>
                </a:moveTo>
                <a:lnTo>
                  <a:pt x="14706808" y="0"/>
                </a:lnTo>
                <a:lnTo>
                  <a:pt x="14706808" y="6323393"/>
                </a:lnTo>
                <a:lnTo>
                  <a:pt x="0" y="6323393"/>
                </a:lnTo>
                <a:lnTo>
                  <a:pt x="0" y="0"/>
                </a:lnTo>
                <a:close/>
              </a:path>
            </a:pathLst>
          </a:custGeom>
          <a:blipFill>
            <a:blip r:embed="rId4"/>
            <a:stretch>
              <a:fillRect l="0" t="-7857" r="0" b="0"/>
            </a:stretch>
          </a:blipFill>
          <a:ln w="142875" cap="sq">
            <a:solidFill>
              <a:srgbClr val="1E2938"/>
            </a:solidFill>
            <a:prstDash val="solid"/>
            <a:miter/>
          </a:ln>
        </p:spPr>
      </p:sp>
      <p:sp>
        <p:nvSpPr>
          <p:cNvPr name="Freeform 10" id="10"/>
          <p:cNvSpPr/>
          <p:nvPr/>
        </p:nvSpPr>
        <p:spPr>
          <a:xfrm flipH="false" flipV="false" rot="-455293">
            <a:off x="815089" y="400408"/>
            <a:ext cx="3219575" cy="3231694"/>
          </a:xfrm>
          <a:custGeom>
            <a:avLst/>
            <a:gdLst/>
            <a:ahLst/>
            <a:cxnLst/>
            <a:rect r="r" b="b" t="t" l="l"/>
            <a:pathLst>
              <a:path h="3231694" w="3219575">
                <a:moveTo>
                  <a:pt x="0" y="0"/>
                </a:moveTo>
                <a:lnTo>
                  <a:pt x="3219574" y="0"/>
                </a:lnTo>
                <a:lnTo>
                  <a:pt x="3219574" y="3231694"/>
                </a:lnTo>
                <a:lnTo>
                  <a:pt x="0" y="3231694"/>
                </a:lnTo>
                <a:lnTo>
                  <a:pt x="0" y="0"/>
                </a:lnTo>
                <a:close/>
              </a:path>
            </a:pathLst>
          </a:custGeom>
          <a:blipFill>
            <a:blip r:embed="rId5"/>
            <a:stretch>
              <a:fillRect l="0" t="0" r="0" b="0"/>
            </a:stretch>
          </a:blipFill>
        </p:spPr>
      </p:sp>
      <p:sp>
        <p:nvSpPr>
          <p:cNvPr name="Freeform 11" id="11"/>
          <p:cNvSpPr/>
          <p:nvPr/>
        </p:nvSpPr>
        <p:spPr>
          <a:xfrm flipH="false" flipV="false" rot="513023">
            <a:off x="14249129" y="400408"/>
            <a:ext cx="3844857" cy="3364902"/>
          </a:xfrm>
          <a:custGeom>
            <a:avLst/>
            <a:gdLst/>
            <a:ahLst/>
            <a:cxnLst/>
            <a:rect r="r" b="b" t="t" l="l"/>
            <a:pathLst>
              <a:path h="3364902" w="3844857">
                <a:moveTo>
                  <a:pt x="0" y="0"/>
                </a:moveTo>
                <a:lnTo>
                  <a:pt x="3844857" y="0"/>
                </a:lnTo>
                <a:lnTo>
                  <a:pt x="3844857" y="3364902"/>
                </a:lnTo>
                <a:lnTo>
                  <a:pt x="0" y="33649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529963" y="495658"/>
            <a:ext cx="9228073" cy="220853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matrix factorization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33647"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67860" y="1948449"/>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3306908" y="4267798"/>
            <a:ext cx="11704436" cy="1991309"/>
          </a:xfrm>
          <a:prstGeom prst="rect">
            <a:avLst/>
          </a:prstGeom>
        </p:spPr>
        <p:txBody>
          <a:bodyPr anchor="t" rtlCol="false" tIns="0" lIns="0" bIns="0" rIns="0">
            <a:spAutoFit/>
          </a:bodyPr>
          <a:lstStyle/>
          <a:p>
            <a:pPr algn="ctr">
              <a:lnSpc>
                <a:spcPts val="16293"/>
              </a:lnSpc>
            </a:pPr>
            <a:r>
              <a:rPr lang="en-US" sz="11638">
                <a:solidFill>
                  <a:srgbClr val="FFF5DF"/>
                </a:solidFill>
                <a:latin typeface="Hibernate"/>
                <a:ea typeface="Hibernate"/>
                <a:cs typeface="Hibernate"/>
                <a:sym typeface="Hibernate"/>
              </a:rPr>
              <a:t>Recommendation</a:t>
            </a:r>
          </a:p>
        </p:txBody>
      </p:sp>
      <p:sp>
        <p:nvSpPr>
          <p:cNvPr name="TextBox 19" id="19"/>
          <p:cNvSpPr txBox="true"/>
          <p:nvPr/>
        </p:nvSpPr>
        <p:spPr>
          <a:xfrm rot="0">
            <a:off x="5501947" y="3311586"/>
            <a:ext cx="7253753" cy="1393825"/>
          </a:xfrm>
          <a:prstGeom prst="rect">
            <a:avLst/>
          </a:prstGeom>
        </p:spPr>
        <p:txBody>
          <a:bodyPr anchor="t" rtlCol="false" tIns="0" lIns="0" bIns="0" rIns="0">
            <a:spAutoFit/>
          </a:bodyPr>
          <a:lstStyle/>
          <a:p>
            <a:pPr algn="ctr">
              <a:lnSpc>
                <a:spcPts val="10699"/>
              </a:lnSpc>
            </a:pPr>
            <a:r>
              <a:rPr lang="en-US" sz="9999">
                <a:solidFill>
                  <a:srgbClr val="F4C366"/>
                </a:solidFill>
                <a:latin typeface="Boulder"/>
                <a:ea typeface="Boulder"/>
                <a:cs typeface="Boulder"/>
                <a:sym typeface="Boulder"/>
              </a:rPr>
              <a:t>Build </a:t>
            </a:r>
          </a:p>
        </p:txBody>
      </p:sp>
      <p:sp>
        <p:nvSpPr>
          <p:cNvPr name="Freeform 20" id="20"/>
          <p:cNvSpPr/>
          <p:nvPr/>
        </p:nvSpPr>
        <p:spPr>
          <a:xfrm flipH="false" flipV="false" rot="-1734208">
            <a:off x="613094" y="77343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103831" y="6048266"/>
            <a:ext cx="10049984" cy="1403351"/>
          </a:xfrm>
          <a:prstGeom prst="rect">
            <a:avLst/>
          </a:prstGeom>
        </p:spPr>
        <p:txBody>
          <a:bodyPr anchor="t" rtlCol="false" tIns="0" lIns="0" bIns="0" rIns="0">
            <a:spAutoFit/>
          </a:bodyPr>
          <a:lstStyle/>
          <a:p>
            <a:pPr algn="ctr">
              <a:lnSpc>
                <a:spcPts val="10700"/>
              </a:lnSpc>
            </a:pPr>
            <a:r>
              <a:rPr lang="en-US" sz="10000">
                <a:solidFill>
                  <a:srgbClr val="F4C366"/>
                </a:solidFill>
                <a:latin typeface="Boulder"/>
                <a:ea typeface="Boulder"/>
                <a:cs typeface="Boulder"/>
                <a:sym typeface="Boulder"/>
              </a:rPr>
              <a:t>Systems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793970" y="2648016"/>
            <a:ext cx="12613680" cy="3626433"/>
          </a:xfrm>
          <a:custGeom>
            <a:avLst/>
            <a:gdLst/>
            <a:ahLst/>
            <a:cxnLst/>
            <a:rect r="r" b="b" t="t" l="l"/>
            <a:pathLst>
              <a:path h="3626433" w="12613680">
                <a:moveTo>
                  <a:pt x="0" y="0"/>
                </a:moveTo>
                <a:lnTo>
                  <a:pt x="12613681" y="0"/>
                </a:lnTo>
                <a:lnTo>
                  <a:pt x="12613681" y="3626433"/>
                </a:lnTo>
                <a:lnTo>
                  <a:pt x="0" y="3626433"/>
                </a:lnTo>
                <a:lnTo>
                  <a:pt x="0" y="0"/>
                </a:lnTo>
                <a:close/>
              </a:path>
            </a:pathLst>
          </a:custGeom>
          <a:blipFill>
            <a:blip r:embed="rId4"/>
            <a:stretch>
              <a:fillRect l="0" t="0" r="0" b="0"/>
            </a:stretch>
          </a:blipFill>
        </p:spPr>
      </p:sp>
      <p:sp>
        <p:nvSpPr>
          <p:cNvPr name="Freeform 10" id="10"/>
          <p:cNvSpPr/>
          <p:nvPr/>
        </p:nvSpPr>
        <p:spPr>
          <a:xfrm flipH="false" flipV="false" rot="0">
            <a:off x="9857154" y="6579249"/>
            <a:ext cx="7831263" cy="2917146"/>
          </a:xfrm>
          <a:custGeom>
            <a:avLst/>
            <a:gdLst/>
            <a:ahLst/>
            <a:cxnLst/>
            <a:rect r="r" b="b" t="t" l="l"/>
            <a:pathLst>
              <a:path h="2917146" w="7831263">
                <a:moveTo>
                  <a:pt x="0" y="0"/>
                </a:moveTo>
                <a:lnTo>
                  <a:pt x="7831263" y="0"/>
                </a:lnTo>
                <a:lnTo>
                  <a:pt x="7831263" y="2917146"/>
                </a:lnTo>
                <a:lnTo>
                  <a:pt x="0" y="2917146"/>
                </a:lnTo>
                <a:lnTo>
                  <a:pt x="0" y="0"/>
                </a:lnTo>
                <a:close/>
              </a:path>
            </a:pathLst>
          </a:custGeom>
          <a:blipFill>
            <a:blip r:embed="rId5"/>
            <a:stretch>
              <a:fillRect l="0" t="0" r="0" b="0"/>
            </a:stretch>
          </a:blipFill>
        </p:spPr>
      </p:sp>
      <p:sp>
        <p:nvSpPr>
          <p:cNvPr name="TextBox 11" id="11"/>
          <p:cNvSpPr txBox="true"/>
          <p:nvPr/>
        </p:nvSpPr>
        <p:spPr>
          <a:xfrm rot="0">
            <a:off x="5998235" y="1143000"/>
            <a:ext cx="6291529" cy="1202031"/>
          </a:xfrm>
          <a:prstGeom prst="rect">
            <a:avLst/>
          </a:prstGeom>
        </p:spPr>
        <p:txBody>
          <a:bodyPr anchor="t" rtlCol="false" tIns="0" lIns="0" bIns="0" rIns="0">
            <a:spAutoFit/>
          </a:bodyPr>
          <a:lstStyle/>
          <a:p>
            <a:pPr algn="ctr">
              <a:lnSpc>
                <a:spcPts val="9280"/>
              </a:lnSpc>
            </a:pPr>
            <a:r>
              <a:rPr lang="en-US" sz="8673">
                <a:solidFill>
                  <a:srgbClr val="F4C366"/>
                </a:solidFill>
                <a:latin typeface="Boulder"/>
                <a:ea typeface="Boulder"/>
                <a:cs typeface="Boulder"/>
                <a:sym typeface="Boulder"/>
              </a:rPr>
              <a:t>DataSet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6242947" y="3239684"/>
            <a:ext cx="5802106" cy="3807632"/>
            <a:chOff x="0" y="0"/>
            <a:chExt cx="812800" cy="533400"/>
          </a:xfrm>
        </p:grpSpPr>
        <p:sp>
          <p:nvSpPr>
            <p:cNvPr name="Freeform 10" id="10"/>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C1272D"/>
            </a:solidFill>
          </p:spPr>
        </p:sp>
        <p:sp>
          <p:nvSpPr>
            <p:cNvPr name="TextBox 11" id="11"/>
            <p:cNvSpPr txBox="true"/>
            <p:nvPr/>
          </p:nvSpPr>
          <p:spPr>
            <a:xfrm>
              <a:off x="38100" y="50800"/>
              <a:ext cx="736600" cy="406400"/>
            </a:xfrm>
            <a:prstGeom prst="rect">
              <a:avLst/>
            </a:prstGeom>
          </p:spPr>
          <p:txBody>
            <a:bodyPr anchor="ctr" rtlCol="false" tIns="50800" lIns="50800" bIns="50800" rIns="50800"/>
            <a:lstStyle/>
            <a:p>
              <a:pPr algn="ctr">
                <a:lnSpc>
                  <a:spcPts val="3080"/>
                </a:lnSpc>
              </a:pPr>
            </a:p>
          </p:txBody>
        </p:sp>
      </p:grpSp>
      <p:sp>
        <p:nvSpPr>
          <p:cNvPr name="Freeform 12" id="12"/>
          <p:cNvSpPr/>
          <p:nvPr/>
        </p:nvSpPr>
        <p:spPr>
          <a:xfrm flipH="false" flipV="false" rot="8209301">
            <a:off x="4312015" y="4245437"/>
            <a:ext cx="1728614" cy="2160768"/>
          </a:xfrm>
          <a:custGeom>
            <a:avLst/>
            <a:gdLst/>
            <a:ahLst/>
            <a:cxnLst/>
            <a:rect r="r" b="b" t="t" l="l"/>
            <a:pathLst>
              <a:path h="2160768" w="1728614">
                <a:moveTo>
                  <a:pt x="0" y="0"/>
                </a:moveTo>
                <a:lnTo>
                  <a:pt x="1728614" y="0"/>
                </a:lnTo>
                <a:lnTo>
                  <a:pt x="1728614" y="2160768"/>
                </a:lnTo>
                <a:lnTo>
                  <a:pt x="0" y="2160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2899015">
            <a:off x="12127632" y="4727010"/>
            <a:ext cx="2700644" cy="2057400"/>
          </a:xfrm>
          <a:custGeom>
            <a:avLst/>
            <a:gdLst/>
            <a:ahLst/>
            <a:cxnLst/>
            <a:rect r="r" b="b" t="t" l="l"/>
            <a:pathLst>
              <a:path h="2057400" w="2700644">
                <a:moveTo>
                  <a:pt x="0" y="0"/>
                </a:moveTo>
                <a:lnTo>
                  <a:pt x="2700644" y="0"/>
                </a:lnTo>
                <a:lnTo>
                  <a:pt x="2700644"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116550" y="3015452"/>
            <a:ext cx="3704572" cy="4432821"/>
          </a:xfrm>
          <a:custGeom>
            <a:avLst/>
            <a:gdLst/>
            <a:ahLst/>
            <a:cxnLst/>
            <a:rect r="r" b="b" t="t" l="l"/>
            <a:pathLst>
              <a:path h="4432821" w="3704572">
                <a:moveTo>
                  <a:pt x="0" y="0"/>
                </a:moveTo>
                <a:lnTo>
                  <a:pt x="3704572" y="0"/>
                </a:lnTo>
                <a:lnTo>
                  <a:pt x="3704572" y="4432821"/>
                </a:lnTo>
                <a:lnTo>
                  <a:pt x="0" y="4432821"/>
                </a:lnTo>
                <a:lnTo>
                  <a:pt x="0" y="0"/>
                </a:lnTo>
                <a:close/>
              </a:path>
            </a:pathLst>
          </a:custGeom>
          <a:blipFill>
            <a:blip r:embed="rId8"/>
            <a:stretch>
              <a:fillRect l="0" t="0" r="0" b="0"/>
            </a:stretch>
          </a:blipFill>
        </p:spPr>
      </p:sp>
      <p:sp>
        <p:nvSpPr>
          <p:cNvPr name="TextBox 15" id="15"/>
          <p:cNvSpPr txBox="true"/>
          <p:nvPr/>
        </p:nvSpPr>
        <p:spPr>
          <a:xfrm rot="0">
            <a:off x="1366322" y="3731925"/>
            <a:ext cx="3810000" cy="476885"/>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ratings.csv</a:t>
            </a:r>
          </a:p>
        </p:txBody>
      </p:sp>
      <p:sp>
        <p:nvSpPr>
          <p:cNvPr name="TextBox 16" id="16"/>
          <p:cNvSpPr txBox="true"/>
          <p:nvPr/>
        </p:nvSpPr>
        <p:spPr>
          <a:xfrm rot="0">
            <a:off x="13944841" y="4666615"/>
            <a:ext cx="3810000" cy="476885"/>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movies.csv</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724810" y="-776851"/>
            <a:ext cx="4349144" cy="4114800"/>
          </a:xfrm>
          <a:custGeom>
            <a:avLst/>
            <a:gdLst/>
            <a:ahLst/>
            <a:cxnLst/>
            <a:rect r="r" b="b" t="t" l="l"/>
            <a:pathLst>
              <a:path h="4114800" w="4349144">
                <a:moveTo>
                  <a:pt x="0" y="0"/>
                </a:moveTo>
                <a:lnTo>
                  <a:pt x="4349143" y="0"/>
                </a:lnTo>
                <a:lnTo>
                  <a:pt x="4349143" y="4114800"/>
                </a:lnTo>
                <a:lnTo>
                  <a:pt x="0" y="4114800"/>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800000">
            <a:off x="-724810" y="3086100"/>
            <a:ext cx="4349144" cy="4114800"/>
          </a:xfrm>
          <a:custGeom>
            <a:avLst/>
            <a:gdLst/>
            <a:ahLst/>
            <a:cxnLst/>
            <a:rect r="r" b="b" t="t" l="l"/>
            <a:pathLst>
              <a:path h="4114800" w="4349144">
                <a:moveTo>
                  <a:pt x="0" y="0"/>
                </a:moveTo>
                <a:lnTo>
                  <a:pt x="4349143" y="0"/>
                </a:lnTo>
                <a:lnTo>
                  <a:pt x="4349143" y="4114800"/>
                </a:lnTo>
                <a:lnTo>
                  <a:pt x="0" y="4114800"/>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24810" y="6563171"/>
            <a:ext cx="4349144" cy="4114800"/>
          </a:xfrm>
          <a:custGeom>
            <a:avLst/>
            <a:gdLst/>
            <a:ahLst/>
            <a:cxnLst/>
            <a:rect r="r" b="b" t="t" l="l"/>
            <a:pathLst>
              <a:path h="4114800" w="4349144">
                <a:moveTo>
                  <a:pt x="0" y="0"/>
                </a:moveTo>
                <a:lnTo>
                  <a:pt x="4349143" y="0"/>
                </a:lnTo>
                <a:lnTo>
                  <a:pt x="4349143" y="4114800"/>
                </a:lnTo>
                <a:lnTo>
                  <a:pt x="0" y="4114800"/>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085962" y="1314680"/>
            <a:ext cx="13435298" cy="7943620"/>
          </a:xfrm>
          <a:custGeom>
            <a:avLst/>
            <a:gdLst/>
            <a:ahLst/>
            <a:cxnLst/>
            <a:rect r="r" b="b" t="t" l="l"/>
            <a:pathLst>
              <a:path h="7943620" w="13435298">
                <a:moveTo>
                  <a:pt x="0" y="0"/>
                </a:moveTo>
                <a:lnTo>
                  <a:pt x="13435298" y="0"/>
                </a:lnTo>
                <a:lnTo>
                  <a:pt x="13435298" y="7943620"/>
                </a:lnTo>
                <a:lnTo>
                  <a:pt x="0" y="7943620"/>
                </a:lnTo>
                <a:lnTo>
                  <a:pt x="0" y="0"/>
                </a:lnTo>
                <a:close/>
              </a:path>
            </a:pathLst>
          </a:custGeom>
          <a:blipFill>
            <a:blip r:embed="rId6"/>
            <a:stretch>
              <a:fillRect l="0" t="0" r="0" b="0"/>
            </a:stretch>
          </a:blipFill>
        </p:spPr>
      </p:sp>
      <p:sp>
        <p:nvSpPr>
          <p:cNvPr name="Freeform 13" id="13"/>
          <p:cNvSpPr/>
          <p:nvPr/>
        </p:nvSpPr>
        <p:spPr>
          <a:xfrm flipH="false" flipV="false" rot="0">
            <a:off x="14872022" y="2448371"/>
            <a:ext cx="4774557" cy="4114800"/>
          </a:xfrm>
          <a:custGeom>
            <a:avLst/>
            <a:gdLst/>
            <a:ahLst/>
            <a:cxnLst/>
            <a:rect r="r" b="b" t="t" l="l"/>
            <a:pathLst>
              <a:path h="4114800" w="4774557">
                <a:moveTo>
                  <a:pt x="0" y="0"/>
                </a:moveTo>
                <a:lnTo>
                  <a:pt x="4774556" y="0"/>
                </a:lnTo>
                <a:lnTo>
                  <a:pt x="477455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4644248" y="6563171"/>
            <a:ext cx="3209544" cy="4114800"/>
          </a:xfrm>
          <a:custGeom>
            <a:avLst/>
            <a:gdLst/>
            <a:ahLst/>
            <a:cxnLst/>
            <a:rect r="r" b="b" t="t" l="l"/>
            <a:pathLst>
              <a:path h="4114800" w="3209544">
                <a:moveTo>
                  <a:pt x="0" y="0"/>
                </a:moveTo>
                <a:lnTo>
                  <a:pt x="3209544" y="0"/>
                </a:lnTo>
                <a:lnTo>
                  <a:pt x="320954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72410" y="-624451"/>
            <a:ext cx="4349144" cy="4114800"/>
          </a:xfrm>
          <a:custGeom>
            <a:avLst/>
            <a:gdLst/>
            <a:ahLst/>
            <a:cxnLst/>
            <a:rect r="r" b="b" t="t" l="l"/>
            <a:pathLst>
              <a:path h="4114800" w="4349144">
                <a:moveTo>
                  <a:pt x="0" y="0"/>
                </a:moveTo>
                <a:lnTo>
                  <a:pt x="4349143" y="0"/>
                </a:lnTo>
                <a:lnTo>
                  <a:pt x="434914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028700" y="3109922"/>
            <a:ext cx="7820158" cy="2667000"/>
            <a:chOff x="0" y="0"/>
            <a:chExt cx="2059630" cy="702420"/>
          </a:xfrm>
        </p:grpSpPr>
        <p:sp>
          <p:nvSpPr>
            <p:cNvPr name="Freeform 10" id="10"/>
            <p:cNvSpPr/>
            <p:nvPr/>
          </p:nvSpPr>
          <p:spPr>
            <a:xfrm flipH="false" flipV="false" rot="0">
              <a:off x="0" y="0"/>
              <a:ext cx="2059630" cy="702420"/>
            </a:xfrm>
            <a:custGeom>
              <a:avLst/>
              <a:gdLst/>
              <a:ahLst/>
              <a:cxnLst/>
              <a:rect r="r" b="b" t="t" l="l"/>
              <a:pathLst>
                <a:path h="702420" w="2059630">
                  <a:moveTo>
                    <a:pt x="50490" y="0"/>
                  </a:moveTo>
                  <a:lnTo>
                    <a:pt x="2009140" y="0"/>
                  </a:lnTo>
                  <a:cubicBezTo>
                    <a:pt x="2037025" y="0"/>
                    <a:pt x="2059630" y="22605"/>
                    <a:pt x="2059630" y="50490"/>
                  </a:cubicBezTo>
                  <a:lnTo>
                    <a:pt x="2059630" y="651930"/>
                  </a:lnTo>
                  <a:cubicBezTo>
                    <a:pt x="2059630" y="665321"/>
                    <a:pt x="2054311" y="678163"/>
                    <a:pt x="2044842" y="687632"/>
                  </a:cubicBezTo>
                  <a:cubicBezTo>
                    <a:pt x="2035373" y="697100"/>
                    <a:pt x="2022531" y="702420"/>
                    <a:pt x="2009140" y="702420"/>
                  </a:cubicBezTo>
                  <a:lnTo>
                    <a:pt x="50490" y="702420"/>
                  </a:lnTo>
                  <a:cubicBezTo>
                    <a:pt x="37099" y="702420"/>
                    <a:pt x="24257" y="697100"/>
                    <a:pt x="14788" y="687632"/>
                  </a:cubicBezTo>
                  <a:cubicBezTo>
                    <a:pt x="5319" y="678163"/>
                    <a:pt x="0" y="665321"/>
                    <a:pt x="0" y="651930"/>
                  </a:cubicBezTo>
                  <a:lnTo>
                    <a:pt x="0" y="50490"/>
                  </a:lnTo>
                  <a:cubicBezTo>
                    <a:pt x="0" y="37099"/>
                    <a:pt x="5319" y="24257"/>
                    <a:pt x="14788" y="14788"/>
                  </a:cubicBezTo>
                  <a:cubicBezTo>
                    <a:pt x="24257" y="5319"/>
                    <a:pt x="37099" y="0"/>
                    <a:pt x="50490" y="0"/>
                  </a:cubicBezTo>
                  <a:close/>
                </a:path>
              </a:pathLst>
            </a:custGeom>
            <a:solidFill>
              <a:srgbClr val="FFF5DF"/>
            </a:solidFill>
          </p:spPr>
        </p:sp>
        <p:sp>
          <p:nvSpPr>
            <p:cNvPr name="TextBox 11" id="11"/>
            <p:cNvSpPr txBox="true"/>
            <p:nvPr/>
          </p:nvSpPr>
          <p:spPr>
            <a:xfrm>
              <a:off x="0" y="-38100"/>
              <a:ext cx="2059630" cy="74052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028700" y="7173991"/>
            <a:ext cx="7820158" cy="2667000"/>
            <a:chOff x="0" y="0"/>
            <a:chExt cx="2059630" cy="702420"/>
          </a:xfrm>
        </p:grpSpPr>
        <p:sp>
          <p:nvSpPr>
            <p:cNvPr name="Freeform 13" id="13"/>
            <p:cNvSpPr/>
            <p:nvPr/>
          </p:nvSpPr>
          <p:spPr>
            <a:xfrm flipH="false" flipV="false" rot="0">
              <a:off x="0" y="0"/>
              <a:ext cx="2059630" cy="702420"/>
            </a:xfrm>
            <a:custGeom>
              <a:avLst/>
              <a:gdLst/>
              <a:ahLst/>
              <a:cxnLst/>
              <a:rect r="r" b="b" t="t" l="l"/>
              <a:pathLst>
                <a:path h="702420" w="2059630">
                  <a:moveTo>
                    <a:pt x="50490" y="0"/>
                  </a:moveTo>
                  <a:lnTo>
                    <a:pt x="2009140" y="0"/>
                  </a:lnTo>
                  <a:cubicBezTo>
                    <a:pt x="2037025" y="0"/>
                    <a:pt x="2059630" y="22605"/>
                    <a:pt x="2059630" y="50490"/>
                  </a:cubicBezTo>
                  <a:lnTo>
                    <a:pt x="2059630" y="651930"/>
                  </a:lnTo>
                  <a:cubicBezTo>
                    <a:pt x="2059630" y="665321"/>
                    <a:pt x="2054311" y="678163"/>
                    <a:pt x="2044842" y="687632"/>
                  </a:cubicBezTo>
                  <a:cubicBezTo>
                    <a:pt x="2035373" y="697100"/>
                    <a:pt x="2022531" y="702420"/>
                    <a:pt x="2009140" y="702420"/>
                  </a:cubicBezTo>
                  <a:lnTo>
                    <a:pt x="50490" y="702420"/>
                  </a:lnTo>
                  <a:cubicBezTo>
                    <a:pt x="37099" y="702420"/>
                    <a:pt x="24257" y="697100"/>
                    <a:pt x="14788" y="687632"/>
                  </a:cubicBezTo>
                  <a:cubicBezTo>
                    <a:pt x="5319" y="678163"/>
                    <a:pt x="0" y="665321"/>
                    <a:pt x="0" y="651930"/>
                  </a:cubicBezTo>
                  <a:lnTo>
                    <a:pt x="0" y="50490"/>
                  </a:lnTo>
                  <a:cubicBezTo>
                    <a:pt x="0" y="37099"/>
                    <a:pt x="5319" y="24257"/>
                    <a:pt x="14788" y="14788"/>
                  </a:cubicBezTo>
                  <a:cubicBezTo>
                    <a:pt x="24257" y="5319"/>
                    <a:pt x="37099" y="0"/>
                    <a:pt x="50490" y="0"/>
                  </a:cubicBezTo>
                  <a:close/>
                </a:path>
              </a:pathLst>
            </a:custGeom>
            <a:solidFill>
              <a:srgbClr val="FFF5DF"/>
            </a:solidFill>
          </p:spPr>
        </p:sp>
        <p:sp>
          <p:nvSpPr>
            <p:cNvPr name="TextBox 14" id="14"/>
            <p:cNvSpPr txBox="true"/>
            <p:nvPr/>
          </p:nvSpPr>
          <p:spPr>
            <a:xfrm>
              <a:off x="0" y="-38100"/>
              <a:ext cx="2059630" cy="74052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97634" y="3421246"/>
            <a:ext cx="8482291" cy="6108420"/>
          </a:xfrm>
          <a:custGeom>
            <a:avLst/>
            <a:gdLst/>
            <a:ahLst/>
            <a:cxnLst/>
            <a:rect r="r" b="b" t="t" l="l"/>
            <a:pathLst>
              <a:path h="6108420" w="8482291">
                <a:moveTo>
                  <a:pt x="0" y="0"/>
                </a:moveTo>
                <a:lnTo>
                  <a:pt x="8482290" y="0"/>
                </a:lnTo>
                <a:lnTo>
                  <a:pt x="8482290" y="6108421"/>
                </a:lnTo>
                <a:lnTo>
                  <a:pt x="0" y="6108421"/>
                </a:lnTo>
                <a:lnTo>
                  <a:pt x="0" y="0"/>
                </a:lnTo>
                <a:close/>
              </a:path>
            </a:pathLst>
          </a:custGeom>
          <a:blipFill>
            <a:blip r:embed="rId4"/>
            <a:stretch>
              <a:fillRect l="0" t="0" r="-3616" b="0"/>
            </a:stretch>
          </a:blipFill>
        </p:spPr>
      </p:sp>
      <p:grpSp>
        <p:nvGrpSpPr>
          <p:cNvPr name="Group 16" id="16"/>
          <p:cNvGrpSpPr/>
          <p:nvPr/>
        </p:nvGrpSpPr>
        <p:grpSpPr>
          <a:xfrm rot="0">
            <a:off x="9439142" y="3109922"/>
            <a:ext cx="7820158" cy="6731069"/>
            <a:chOff x="0" y="0"/>
            <a:chExt cx="2059630" cy="1772792"/>
          </a:xfrm>
        </p:grpSpPr>
        <p:sp>
          <p:nvSpPr>
            <p:cNvPr name="Freeform 17" id="17"/>
            <p:cNvSpPr/>
            <p:nvPr/>
          </p:nvSpPr>
          <p:spPr>
            <a:xfrm flipH="false" flipV="false" rot="0">
              <a:off x="0" y="0"/>
              <a:ext cx="2059630" cy="1772792"/>
            </a:xfrm>
            <a:custGeom>
              <a:avLst/>
              <a:gdLst/>
              <a:ahLst/>
              <a:cxnLst/>
              <a:rect r="r" b="b" t="t" l="l"/>
              <a:pathLst>
                <a:path h="1772792" w="2059630">
                  <a:moveTo>
                    <a:pt x="50490" y="0"/>
                  </a:moveTo>
                  <a:lnTo>
                    <a:pt x="2009140" y="0"/>
                  </a:lnTo>
                  <a:cubicBezTo>
                    <a:pt x="2037025" y="0"/>
                    <a:pt x="2059630" y="22605"/>
                    <a:pt x="2059630" y="50490"/>
                  </a:cubicBezTo>
                  <a:lnTo>
                    <a:pt x="2059630" y="1722302"/>
                  </a:lnTo>
                  <a:cubicBezTo>
                    <a:pt x="2059630" y="1735693"/>
                    <a:pt x="2054311" y="1748535"/>
                    <a:pt x="2044842" y="1758004"/>
                  </a:cubicBezTo>
                  <a:cubicBezTo>
                    <a:pt x="2035373" y="1767472"/>
                    <a:pt x="2022531" y="1772792"/>
                    <a:pt x="2009140" y="1772792"/>
                  </a:cubicBezTo>
                  <a:lnTo>
                    <a:pt x="50490" y="1772792"/>
                  </a:lnTo>
                  <a:cubicBezTo>
                    <a:pt x="37099" y="1772792"/>
                    <a:pt x="24257" y="1767472"/>
                    <a:pt x="14788" y="1758004"/>
                  </a:cubicBezTo>
                  <a:cubicBezTo>
                    <a:pt x="5319" y="1748535"/>
                    <a:pt x="0" y="1735693"/>
                    <a:pt x="0" y="1722302"/>
                  </a:cubicBezTo>
                  <a:lnTo>
                    <a:pt x="0" y="50490"/>
                  </a:lnTo>
                  <a:cubicBezTo>
                    <a:pt x="0" y="37099"/>
                    <a:pt x="5319" y="24257"/>
                    <a:pt x="14788" y="14788"/>
                  </a:cubicBezTo>
                  <a:cubicBezTo>
                    <a:pt x="24257" y="5319"/>
                    <a:pt x="37099" y="0"/>
                    <a:pt x="50490" y="0"/>
                  </a:cubicBezTo>
                  <a:close/>
                </a:path>
              </a:pathLst>
            </a:custGeom>
            <a:solidFill>
              <a:srgbClr val="FFF5DF"/>
            </a:solidFill>
          </p:spPr>
        </p:sp>
        <p:sp>
          <p:nvSpPr>
            <p:cNvPr name="TextBox 18" id="18"/>
            <p:cNvSpPr txBox="true"/>
            <p:nvPr/>
          </p:nvSpPr>
          <p:spPr>
            <a:xfrm>
              <a:off x="0" y="-38100"/>
              <a:ext cx="2059630" cy="1810892"/>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481253" y="2652396"/>
            <a:ext cx="915052" cy="915052"/>
            <a:chOff x="0" y="0"/>
            <a:chExt cx="1220069" cy="1220069"/>
          </a:xfrm>
        </p:grpSpPr>
        <p:grpSp>
          <p:nvGrpSpPr>
            <p:cNvPr name="Group 20" id="20"/>
            <p:cNvGrpSpPr/>
            <p:nvPr/>
          </p:nvGrpSpPr>
          <p:grpSpPr>
            <a:xfrm rot="0">
              <a:off x="0" y="0"/>
              <a:ext cx="1220069" cy="122006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3" id="23"/>
            <p:cNvSpPr txBox="true"/>
            <p:nvPr/>
          </p:nvSpPr>
          <p:spPr>
            <a:xfrm rot="0">
              <a:off x="386480" y="66675"/>
              <a:ext cx="447110" cy="1060755"/>
            </a:xfrm>
            <a:prstGeom prst="rect">
              <a:avLst/>
            </a:prstGeom>
          </p:spPr>
          <p:txBody>
            <a:bodyPr anchor="t" rtlCol="false" tIns="0" lIns="0" bIns="0" rIns="0">
              <a:spAutoFit/>
            </a:bodyPr>
            <a:lstStyle/>
            <a:p>
              <a:pPr algn="ctr">
                <a:lnSpc>
                  <a:spcPts val="5961"/>
                </a:lnSpc>
              </a:pPr>
              <a:r>
                <a:rPr lang="en-US" sz="5571">
                  <a:solidFill>
                    <a:srgbClr val="F4C366"/>
                  </a:solidFill>
                  <a:latin typeface="Boulder"/>
                  <a:ea typeface="Boulder"/>
                  <a:cs typeface="Boulder"/>
                  <a:sym typeface="Boulder"/>
                </a:rPr>
                <a:t>1</a:t>
              </a:r>
            </a:p>
          </p:txBody>
        </p:sp>
      </p:grpSp>
      <p:sp>
        <p:nvSpPr>
          <p:cNvPr name="Freeform 24" id="24"/>
          <p:cNvSpPr/>
          <p:nvPr/>
        </p:nvSpPr>
        <p:spPr>
          <a:xfrm flipH="false" flipV="false" rot="0">
            <a:off x="9850596" y="3465758"/>
            <a:ext cx="6997250" cy="6483072"/>
          </a:xfrm>
          <a:custGeom>
            <a:avLst/>
            <a:gdLst/>
            <a:ahLst/>
            <a:cxnLst/>
            <a:rect r="r" b="b" t="t" l="l"/>
            <a:pathLst>
              <a:path h="6483072" w="6997250">
                <a:moveTo>
                  <a:pt x="0" y="0"/>
                </a:moveTo>
                <a:lnTo>
                  <a:pt x="6997250" y="0"/>
                </a:lnTo>
                <a:lnTo>
                  <a:pt x="6997250" y="6483071"/>
                </a:lnTo>
                <a:lnTo>
                  <a:pt x="0" y="6483071"/>
                </a:lnTo>
                <a:lnTo>
                  <a:pt x="0" y="0"/>
                </a:lnTo>
                <a:close/>
              </a:path>
            </a:pathLst>
          </a:custGeom>
          <a:blipFill>
            <a:blip r:embed="rId5"/>
            <a:stretch>
              <a:fillRect l="0" t="0" r="-50960" b="0"/>
            </a:stretch>
          </a:blipFill>
        </p:spPr>
      </p:sp>
      <p:grpSp>
        <p:nvGrpSpPr>
          <p:cNvPr name="Group 25" id="25"/>
          <p:cNvGrpSpPr/>
          <p:nvPr/>
        </p:nvGrpSpPr>
        <p:grpSpPr>
          <a:xfrm rot="0">
            <a:off x="12891695" y="2652396"/>
            <a:ext cx="915052" cy="915052"/>
            <a:chOff x="0" y="0"/>
            <a:chExt cx="1220069" cy="1220069"/>
          </a:xfrm>
        </p:grpSpPr>
        <p:grpSp>
          <p:nvGrpSpPr>
            <p:cNvPr name="Group 26" id="26"/>
            <p:cNvGrpSpPr/>
            <p:nvPr/>
          </p:nvGrpSpPr>
          <p:grpSpPr>
            <a:xfrm rot="0">
              <a:off x="0" y="0"/>
              <a:ext cx="1220069" cy="122006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9" id="29"/>
            <p:cNvSpPr txBox="true"/>
            <p:nvPr/>
          </p:nvSpPr>
          <p:spPr>
            <a:xfrm rot="0">
              <a:off x="310248" y="66675"/>
              <a:ext cx="599574" cy="1060755"/>
            </a:xfrm>
            <a:prstGeom prst="rect">
              <a:avLst/>
            </a:prstGeom>
          </p:spPr>
          <p:txBody>
            <a:bodyPr anchor="t" rtlCol="false" tIns="0" lIns="0" bIns="0" rIns="0">
              <a:spAutoFit/>
            </a:bodyPr>
            <a:lstStyle/>
            <a:p>
              <a:pPr algn="ctr">
                <a:lnSpc>
                  <a:spcPts val="5961"/>
                </a:lnSpc>
              </a:pPr>
              <a:r>
                <a:rPr lang="en-US" sz="5571">
                  <a:solidFill>
                    <a:srgbClr val="F4C366"/>
                  </a:solidFill>
                  <a:latin typeface="Boulder"/>
                  <a:ea typeface="Boulder"/>
                  <a:cs typeface="Boulder"/>
                  <a:sym typeface="Boulder"/>
                </a:rPr>
                <a:t>2</a:t>
              </a:r>
            </a:p>
          </p:txBody>
        </p:sp>
      </p:grpSp>
      <p:grpSp>
        <p:nvGrpSpPr>
          <p:cNvPr name="Group 30" id="30"/>
          <p:cNvGrpSpPr/>
          <p:nvPr/>
        </p:nvGrpSpPr>
        <p:grpSpPr>
          <a:xfrm rot="0">
            <a:off x="13932385" y="4534964"/>
            <a:ext cx="695470" cy="608536"/>
            <a:chOff x="0" y="0"/>
            <a:chExt cx="812800" cy="711200"/>
          </a:xfrm>
        </p:grpSpPr>
        <p:sp>
          <p:nvSpPr>
            <p:cNvPr name="Freeform 31" id="3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D82B1E"/>
            </a:solidFill>
          </p:spPr>
        </p:sp>
        <p:sp>
          <p:nvSpPr>
            <p:cNvPr name="TextBox 32" id="32"/>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3218437" y="1123950"/>
            <a:ext cx="11851125"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DataSet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true" flipV="false" rot="-4548687">
            <a:off x="12204293" y="2138686"/>
            <a:ext cx="1499147" cy="2260089"/>
          </a:xfrm>
          <a:custGeom>
            <a:avLst/>
            <a:gdLst/>
            <a:ahLst/>
            <a:cxnLst/>
            <a:rect r="r" b="b" t="t" l="l"/>
            <a:pathLst>
              <a:path h="2260089" w="1499147">
                <a:moveTo>
                  <a:pt x="1499147" y="0"/>
                </a:moveTo>
                <a:lnTo>
                  <a:pt x="0" y="0"/>
                </a:lnTo>
                <a:lnTo>
                  <a:pt x="0" y="2260089"/>
                </a:lnTo>
                <a:lnTo>
                  <a:pt x="1499147" y="2260089"/>
                </a:lnTo>
                <a:lnTo>
                  <a:pt x="1499147" y="0"/>
                </a:lnTo>
                <a:close/>
              </a:path>
            </a:pathLst>
          </a:custGeom>
          <a:blipFill>
            <a:blip r:embed="rId2">
              <a:extLst>
                <a:ext uri="{96DAC541-7B7A-43D3-8B79-37D633B846F1}">
                  <asvg:svgBlip xmlns:asvg="http://schemas.microsoft.com/office/drawing/2016/SVG/main" r:embed="rId3"/>
                </a:ext>
              </a:extLst>
            </a:blip>
            <a:stretch>
              <a:fillRect l="0" t="-25368" r="0" b="0"/>
            </a:stretch>
          </a:blipFill>
        </p:spPr>
      </p:sp>
      <p:sp>
        <p:nvSpPr>
          <p:cNvPr name="TextBox 3" id="3"/>
          <p:cNvSpPr txBox="true"/>
          <p:nvPr/>
        </p:nvSpPr>
        <p:spPr>
          <a:xfrm rot="0">
            <a:off x="13413803" y="1581785"/>
            <a:ext cx="4542303" cy="945504"/>
          </a:xfrm>
          <a:prstGeom prst="rect">
            <a:avLst/>
          </a:prstGeom>
        </p:spPr>
        <p:txBody>
          <a:bodyPr anchor="t" rtlCol="false" tIns="0" lIns="0" bIns="0" rIns="0">
            <a:spAutoFit/>
          </a:bodyPr>
          <a:lstStyle/>
          <a:p>
            <a:pPr algn="l">
              <a:lnSpc>
                <a:spcPts val="2502"/>
              </a:lnSpc>
            </a:pPr>
            <a:r>
              <a:rPr lang="en-US" sz="2338">
                <a:solidFill>
                  <a:srgbClr val="F4C366"/>
                </a:solidFill>
                <a:latin typeface="Boulder"/>
                <a:ea typeface="Boulder"/>
                <a:cs typeface="Boulder"/>
                <a:sym typeface="Boulder"/>
              </a:rPr>
              <a:t>Pandas and Numpy: for data manipulation and analysis.</a:t>
            </a:r>
          </a:p>
        </p:txBody>
      </p:sp>
      <p:grpSp>
        <p:nvGrpSpPr>
          <p:cNvPr name="Group 4" id="4"/>
          <p:cNvGrpSpPr/>
          <p:nvPr/>
        </p:nvGrpSpPr>
        <p:grpSpPr>
          <a:xfrm rot="0">
            <a:off x="4203350" y="2018902"/>
            <a:ext cx="8750516" cy="5742526"/>
            <a:chOff x="0" y="0"/>
            <a:chExt cx="812800" cy="533400"/>
          </a:xfrm>
        </p:grpSpPr>
        <p:sp>
          <p:nvSpPr>
            <p:cNvPr name="Freeform 5" id="5"/>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C1272D"/>
            </a:solidFill>
          </p:spPr>
        </p:sp>
        <p:sp>
          <p:nvSpPr>
            <p:cNvPr name="TextBox 6" id="6"/>
            <p:cNvSpPr txBox="true"/>
            <p:nvPr/>
          </p:nvSpPr>
          <p:spPr>
            <a:xfrm>
              <a:off x="38100" y="50800"/>
              <a:ext cx="736600" cy="406400"/>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11934490" y="4890165"/>
            <a:ext cx="5719876" cy="3747180"/>
            <a:chOff x="0" y="0"/>
            <a:chExt cx="7626501" cy="4996240"/>
          </a:xfrm>
        </p:grpSpPr>
        <p:sp>
          <p:nvSpPr>
            <p:cNvPr name="Freeform 8" id="8"/>
            <p:cNvSpPr/>
            <p:nvPr/>
          </p:nvSpPr>
          <p:spPr>
            <a:xfrm flipH="false" flipV="false" rot="-2899015">
              <a:off x="421232" y="1367889"/>
              <a:ext cx="3600859" cy="2743200"/>
            </a:xfrm>
            <a:custGeom>
              <a:avLst/>
              <a:gdLst/>
              <a:ahLst/>
              <a:cxnLst/>
              <a:rect r="r" b="b" t="t" l="l"/>
              <a:pathLst>
                <a:path h="2743200" w="3600859">
                  <a:moveTo>
                    <a:pt x="0" y="0"/>
                  </a:moveTo>
                  <a:lnTo>
                    <a:pt x="3600859" y="0"/>
                  </a:lnTo>
                  <a:lnTo>
                    <a:pt x="3600859" y="2743200"/>
                  </a:lnTo>
                  <a:lnTo>
                    <a:pt x="0" y="274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920755" y="38100"/>
              <a:ext cx="4705746" cy="1702786"/>
            </a:xfrm>
            <a:prstGeom prst="rect">
              <a:avLst/>
            </a:prstGeom>
          </p:spPr>
          <p:txBody>
            <a:bodyPr anchor="t" rtlCol="false" tIns="0" lIns="0" bIns="0" rIns="0">
              <a:spAutoFit/>
            </a:bodyPr>
            <a:lstStyle/>
            <a:p>
              <a:pPr algn="l">
                <a:lnSpc>
                  <a:spcPts val="3353"/>
                </a:lnSpc>
              </a:pPr>
              <a:r>
                <a:rPr lang="en-US" sz="3134">
                  <a:solidFill>
                    <a:srgbClr val="F4C366"/>
                  </a:solidFill>
                  <a:latin typeface="Boulder"/>
                  <a:ea typeface="Boulder"/>
                  <a:cs typeface="Boulder"/>
                  <a:sym typeface="Boulder"/>
                </a:rPr>
                <a:t>PyTorch: for creating deep models.</a:t>
              </a:r>
            </a:p>
          </p:txBody>
        </p:sp>
      </p:grpSp>
      <p:grpSp>
        <p:nvGrpSpPr>
          <p:cNvPr name="Group 10" id="10"/>
          <p:cNvGrpSpPr/>
          <p:nvPr/>
        </p:nvGrpSpPr>
        <p:grpSpPr>
          <a:xfrm rot="0">
            <a:off x="388282" y="5803209"/>
            <a:ext cx="7630138" cy="3838754"/>
            <a:chOff x="0" y="0"/>
            <a:chExt cx="10173517" cy="5118339"/>
          </a:xfrm>
        </p:grpSpPr>
        <p:sp>
          <p:nvSpPr>
            <p:cNvPr name="Freeform 11" id="11"/>
            <p:cNvSpPr/>
            <p:nvPr/>
          </p:nvSpPr>
          <p:spPr>
            <a:xfrm flipH="false" flipV="false" rot="1965806">
              <a:off x="6231413" y="210848"/>
              <a:ext cx="1753486" cy="3314150"/>
            </a:xfrm>
            <a:custGeom>
              <a:avLst/>
              <a:gdLst/>
              <a:ahLst/>
              <a:cxnLst/>
              <a:rect r="r" b="b" t="t" l="l"/>
              <a:pathLst>
                <a:path h="3314150" w="1753486">
                  <a:moveTo>
                    <a:pt x="0" y="0"/>
                  </a:moveTo>
                  <a:lnTo>
                    <a:pt x="1753487" y="0"/>
                  </a:lnTo>
                  <a:lnTo>
                    <a:pt x="1753487" y="3314150"/>
                  </a:lnTo>
                  <a:lnTo>
                    <a:pt x="0" y="3314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0" y="3222017"/>
              <a:ext cx="10173517" cy="1896322"/>
            </a:xfrm>
            <a:prstGeom prst="rect">
              <a:avLst/>
            </a:prstGeom>
          </p:spPr>
          <p:txBody>
            <a:bodyPr anchor="t" rtlCol="false" tIns="0" lIns="0" bIns="0" rIns="0">
              <a:spAutoFit/>
            </a:bodyPr>
            <a:lstStyle/>
            <a:p>
              <a:pPr algn="l">
                <a:lnSpc>
                  <a:spcPts val="3745"/>
                </a:lnSpc>
              </a:pPr>
              <a:r>
                <a:rPr lang="en-US" sz="3500">
                  <a:solidFill>
                    <a:srgbClr val="F4C366"/>
                  </a:solidFill>
                  <a:latin typeface="Boulder"/>
                  <a:ea typeface="Boulder"/>
                  <a:cs typeface="Boulder"/>
                  <a:sym typeface="Boulder"/>
                </a:rPr>
                <a:t>Scikit-learn: for matrix analysis and implementing algorithms like K-means.</a:t>
              </a:r>
            </a:p>
          </p:txBody>
        </p:sp>
      </p:grpSp>
      <p:sp>
        <p:nvSpPr>
          <p:cNvPr name="Freeform 13" id="13"/>
          <p:cNvSpPr/>
          <p:nvPr/>
        </p:nvSpPr>
        <p:spPr>
          <a:xfrm flipH="false" flipV="false" rot="0">
            <a:off x="5957591" y="959596"/>
            <a:ext cx="6372818" cy="6762990"/>
          </a:xfrm>
          <a:custGeom>
            <a:avLst/>
            <a:gdLst/>
            <a:ahLst/>
            <a:cxnLst/>
            <a:rect r="r" b="b" t="t" l="l"/>
            <a:pathLst>
              <a:path h="6762990" w="6372818">
                <a:moveTo>
                  <a:pt x="0" y="0"/>
                </a:moveTo>
                <a:lnTo>
                  <a:pt x="6372818" y="0"/>
                </a:lnTo>
                <a:lnTo>
                  <a:pt x="6372818" y="6762990"/>
                </a:lnTo>
                <a:lnTo>
                  <a:pt x="0" y="6762990"/>
                </a:lnTo>
                <a:lnTo>
                  <a:pt x="0" y="0"/>
                </a:lnTo>
                <a:close/>
              </a:path>
            </a:pathLst>
          </a:custGeom>
          <a:blipFill>
            <a:blip r:embed="rId6"/>
            <a:stretch>
              <a:fillRect l="0" t="0" r="0" b="0"/>
            </a:stretch>
          </a:blipFill>
        </p:spPr>
      </p:sp>
      <p:grpSp>
        <p:nvGrpSpPr>
          <p:cNvPr name="Group 14" id="14"/>
          <p:cNvGrpSpPr/>
          <p:nvPr/>
        </p:nvGrpSpPr>
        <p:grpSpPr>
          <a:xfrm rot="0">
            <a:off x="609362" y="107570"/>
            <a:ext cx="5647056" cy="4164858"/>
            <a:chOff x="0" y="0"/>
            <a:chExt cx="7529408" cy="5553144"/>
          </a:xfrm>
        </p:grpSpPr>
        <p:sp>
          <p:nvSpPr>
            <p:cNvPr name="Freeform 15" id="15"/>
            <p:cNvSpPr/>
            <p:nvPr/>
          </p:nvSpPr>
          <p:spPr>
            <a:xfrm flipH="false" flipV="false" rot="-930126">
              <a:off x="3700994" y="450663"/>
              <a:ext cx="3635817" cy="1936073"/>
            </a:xfrm>
            <a:custGeom>
              <a:avLst/>
              <a:gdLst/>
              <a:ahLst/>
              <a:cxnLst/>
              <a:rect r="r" b="b" t="t" l="l"/>
              <a:pathLst>
                <a:path h="1936073" w="3635817">
                  <a:moveTo>
                    <a:pt x="0" y="0"/>
                  </a:moveTo>
                  <a:lnTo>
                    <a:pt x="3635817" y="0"/>
                  </a:lnTo>
                  <a:lnTo>
                    <a:pt x="3635817" y="1936072"/>
                  </a:lnTo>
                  <a:lnTo>
                    <a:pt x="0" y="1936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0" y="3034522"/>
              <a:ext cx="6186021" cy="2518622"/>
            </a:xfrm>
            <a:prstGeom prst="rect">
              <a:avLst/>
            </a:prstGeom>
          </p:spPr>
          <p:txBody>
            <a:bodyPr anchor="t" rtlCol="false" tIns="0" lIns="0" bIns="0" rIns="0">
              <a:spAutoFit/>
            </a:bodyPr>
            <a:lstStyle/>
            <a:p>
              <a:pPr algn="l">
                <a:lnSpc>
                  <a:spcPts val="3745"/>
                </a:lnSpc>
              </a:pPr>
              <a:r>
                <a:rPr lang="en-US" sz="3500">
                  <a:solidFill>
                    <a:srgbClr val="F4C366"/>
                  </a:solidFill>
                  <a:latin typeface="Boulder"/>
                  <a:ea typeface="Boulder"/>
                  <a:cs typeface="Boulder"/>
                  <a:sym typeface="Boulder"/>
                </a:rPr>
                <a:t>Seaborn and Matplotlib: for visualizing and analyzing data.</a:t>
              </a:r>
            </a:p>
          </p:txBody>
        </p:sp>
      </p:grpSp>
      <p:grpSp>
        <p:nvGrpSpPr>
          <p:cNvPr name="Group 17" id="17"/>
          <p:cNvGrpSpPr/>
          <p:nvPr/>
        </p:nvGrpSpPr>
        <p:grpSpPr>
          <a:xfrm rot="0">
            <a:off x="-1204555" y="-1732120"/>
            <a:ext cx="20697110" cy="13751241"/>
            <a:chOff x="0" y="0"/>
            <a:chExt cx="27596147" cy="18334987"/>
          </a:xfrm>
        </p:grpSpPr>
        <p:sp>
          <p:nvSpPr>
            <p:cNvPr name="Freeform 18" id="18"/>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grpSp>
      <p:sp>
        <p:nvSpPr>
          <p:cNvPr name="TextBox 24" id="24"/>
          <p:cNvSpPr txBox="true"/>
          <p:nvPr/>
        </p:nvSpPr>
        <p:spPr>
          <a:xfrm rot="0">
            <a:off x="9817402" y="9038625"/>
            <a:ext cx="7682709" cy="477450"/>
          </a:xfrm>
          <a:prstGeom prst="rect">
            <a:avLst/>
          </a:prstGeom>
        </p:spPr>
        <p:txBody>
          <a:bodyPr anchor="t" rtlCol="false" tIns="0" lIns="0" bIns="0" rIns="0">
            <a:spAutoFit/>
          </a:bodyPr>
          <a:lstStyle/>
          <a:p>
            <a:pPr algn="ctr">
              <a:lnSpc>
                <a:spcPts val="3623"/>
              </a:lnSpc>
            </a:pPr>
            <a:r>
              <a:rPr lang="en-US" sz="3386">
                <a:solidFill>
                  <a:srgbClr val="F4C366"/>
                </a:solidFill>
                <a:latin typeface="Boulder"/>
                <a:ea typeface="Boulder"/>
                <a:cs typeface="Boulder"/>
                <a:sym typeface="Boulder"/>
              </a:rPr>
              <a:t>Import necessary libraries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0">
            <a:off x="-1503949" y="4158758"/>
            <a:ext cx="5065299" cy="6979051"/>
          </a:xfrm>
          <a:custGeom>
            <a:avLst/>
            <a:gdLst/>
            <a:ahLst/>
            <a:cxnLst/>
            <a:rect r="r" b="b" t="t" l="l"/>
            <a:pathLst>
              <a:path h="6979051" w="5065299">
                <a:moveTo>
                  <a:pt x="0" y="0"/>
                </a:moveTo>
                <a:lnTo>
                  <a:pt x="5065298" y="0"/>
                </a:lnTo>
                <a:lnTo>
                  <a:pt x="5065298" y="6979051"/>
                </a:lnTo>
                <a:lnTo>
                  <a:pt x="0" y="6979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0678">
            <a:off x="-1245189" y="502176"/>
            <a:ext cx="3538793" cy="2303597"/>
          </a:xfrm>
          <a:custGeom>
            <a:avLst/>
            <a:gdLst/>
            <a:ahLst/>
            <a:cxnLst/>
            <a:rect r="r" b="b" t="t" l="l"/>
            <a:pathLst>
              <a:path h="2303597" w="3538793">
                <a:moveTo>
                  <a:pt x="0" y="0"/>
                </a:moveTo>
                <a:lnTo>
                  <a:pt x="3538793" y="0"/>
                </a:lnTo>
                <a:lnTo>
                  <a:pt x="3538793" y="2303597"/>
                </a:lnTo>
                <a:lnTo>
                  <a:pt x="0" y="2303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04555" y="-937424"/>
            <a:ext cx="20697110" cy="13751241"/>
            <a:chOff x="0" y="0"/>
            <a:chExt cx="27596147" cy="18334987"/>
          </a:xfrm>
        </p:grpSpPr>
        <p:sp>
          <p:nvSpPr>
            <p:cNvPr name="Freeform 5" id="5"/>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grpSp>
      <p:sp>
        <p:nvSpPr>
          <p:cNvPr name="TextBox 11" id="11"/>
          <p:cNvSpPr txBox="true"/>
          <p:nvPr/>
        </p:nvSpPr>
        <p:spPr>
          <a:xfrm rot="0">
            <a:off x="7159767" y="8858580"/>
            <a:ext cx="5125658" cy="465317"/>
          </a:xfrm>
          <a:prstGeom prst="rect">
            <a:avLst/>
          </a:prstGeom>
        </p:spPr>
        <p:txBody>
          <a:bodyPr anchor="t" rtlCol="false" tIns="0" lIns="0" bIns="0" rIns="0">
            <a:spAutoFit/>
          </a:bodyPr>
          <a:lstStyle/>
          <a:p>
            <a:pPr algn="ctr">
              <a:lnSpc>
                <a:spcPts val="3752"/>
              </a:lnSpc>
            </a:pPr>
            <a:r>
              <a:rPr lang="en-US" b="true" sz="2680" spc="348">
                <a:solidFill>
                  <a:srgbClr val="FFFFFF"/>
                </a:solidFill>
                <a:latin typeface="Canva Sans Bold"/>
                <a:ea typeface="Canva Sans Bold"/>
                <a:cs typeface="Canva Sans Bold"/>
                <a:sym typeface="Canva Sans Bold"/>
              </a:rPr>
              <a:t>AHMED SAMIR</a:t>
            </a:r>
          </a:p>
        </p:txBody>
      </p:sp>
      <p:sp>
        <p:nvSpPr>
          <p:cNvPr name="TextBox 12" id="12"/>
          <p:cNvSpPr txBox="true"/>
          <p:nvPr/>
        </p:nvSpPr>
        <p:spPr>
          <a:xfrm rot="0">
            <a:off x="2463597" y="8858580"/>
            <a:ext cx="3873929" cy="465317"/>
          </a:xfrm>
          <a:prstGeom prst="rect">
            <a:avLst/>
          </a:prstGeom>
        </p:spPr>
        <p:txBody>
          <a:bodyPr anchor="t" rtlCol="false" tIns="0" lIns="0" bIns="0" rIns="0">
            <a:spAutoFit/>
          </a:bodyPr>
          <a:lstStyle/>
          <a:p>
            <a:pPr algn="ctr">
              <a:lnSpc>
                <a:spcPts val="3752"/>
              </a:lnSpc>
            </a:pPr>
            <a:r>
              <a:rPr lang="en-US" b="true" sz="2680" spc="348">
                <a:solidFill>
                  <a:srgbClr val="FFFFFF"/>
                </a:solidFill>
                <a:latin typeface="Canva Sans Bold"/>
                <a:ea typeface="Canva Sans Bold"/>
                <a:cs typeface="Canva Sans Bold"/>
                <a:sym typeface="Canva Sans Bold"/>
              </a:rPr>
              <a:t>KARIM NASSER</a:t>
            </a:r>
          </a:p>
        </p:txBody>
      </p:sp>
      <p:sp>
        <p:nvSpPr>
          <p:cNvPr name="TextBox 13" id="13"/>
          <p:cNvSpPr txBox="true"/>
          <p:nvPr/>
        </p:nvSpPr>
        <p:spPr>
          <a:xfrm rot="0">
            <a:off x="12220358" y="8858580"/>
            <a:ext cx="5038942" cy="465317"/>
          </a:xfrm>
          <a:prstGeom prst="rect">
            <a:avLst/>
          </a:prstGeom>
        </p:spPr>
        <p:txBody>
          <a:bodyPr anchor="t" rtlCol="false" tIns="0" lIns="0" bIns="0" rIns="0">
            <a:spAutoFit/>
          </a:bodyPr>
          <a:lstStyle/>
          <a:p>
            <a:pPr algn="ctr">
              <a:lnSpc>
                <a:spcPts val="3752"/>
              </a:lnSpc>
            </a:pPr>
            <a:r>
              <a:rPr lang="en-US" b="true" sz="2680" spc="348">
                <a:solidFill>
                  <a:srgbClr val="FFFFFF"/>
                </a:solidFill>
                <a:latin typeface="Canva Sans Bold"/>
                <a:ea typeface="Canva Sans Bold"/>
                <a:cs typeface="Canva Sans Bold"/>
                <a:sym typeface="Canva Sans Bold"/>
              </a:rPr>
              <a:t>KHALED ABOU-ELATTA</a:t>
            </a:r>
          </a:p>
        </p:txBody>
      </p:sp>
      <p:sp>
        <p:nvSpPr>
          <p:cNvPr name="TextBox 14" id="14"/>
          <p:cNvSpPr txBox="true"/>
          <p:nvPr/>
        </p:nvSpPr>
        <p:spPr>
          <a:xfrm rot="0">
            <a:off x="2240737" y="5018966"/>
            <a:ext cx="4326076" cy="465317"/>
          </a:xfrm>
          <a:prstGeom prst="rect">
            <a:avLst/>
          </a:prstGeom>
        </p:spPr>
        <p:txBody>
          <a:bodyPr anchor="t" rtlCol="false" tIns="0" lIns="0" bIns="0" rIns="0">
            <a:spAutoFit/>
          </a:bodyPr>
          <a:lstStyle/>
          <a:p>
            <a:pPr algn="ctr">
              <a:lnSpc>
                <a:spcPts val="3752"/>
              </a:lnSpc>
            </a:pPr>
            <a:r>
              <a:rPr lang="en-US" b="true" sz="2680" spc="348">
                <a:solidFill>
                  <a:srgbClr val="FFFFFF"/>
                </a:solidFill>
                <a:latin typeface="Canva Sans Bold"/>
                <a:ea typeface="Canva Sans Bold"/>
                <a:cs typeface="Canva Sans Bold"/>
                <a:sym typeface="Canva Sans Bold"/>
              </a:rPr>
              <a:t>ARWA ABOU-ATTIA  </a:t>
            </a:r>
          </a:p>
        </p:txBody>
      </p:sp>
      <p:sp>
        <p:nvSpPr>
          <p:cNvPr name="TextBox 15" id="15"/>
          <p:cNvSpPr txBox="true"/>
          <p:nvPr/>
        </p:nvSpPr>
        <p:spPr>
          <a:xfrm rot="0">
            <a:off x="7612181" y="5018966"/>
            <a:ext cx="4227255" cy="465317"/>
          </a:xfrm>
          <a:prstGeom prst="rect">
            <a:avLst/>
          </a:prstGeom>
        </p:spPr>
        <p:txBody>
          <a:bodyPr anchor="t" rtlCol="false" tIns="0" lIns="0" bIns="0" rIns="0">
            <a:spAutoFit/>
          </a:bodyPr>
          <a:lstStyle/>
          <a:p>
            <a:pPr algn="ctr">
              <a:lnSpc>
                <a:spcPts val="3752"/>
              </a:lnSpc>
            </a:pPr>
            <a:r>
              <a:rPr lang="en-US" b="true" sz="2680" spc="348">
                <a:solidFill>
                  <a:srgbClr val="FFFFFF"/>
                </a:solidFill>
                <a:latin typeface="Canva Sans Bold"/>
                <a:ea typeface="Canva Sans Bold"/>
                <a:cs typeface="Canva Sans Bold"/>
                <a:sym typeface="Canva Sans Bold"/>
              </a:rPr>
              <a:t>HABIBA MOSTAFA</a:t>
            </a:r>
          </a:p>
        </p:txBody>
      </p:sp>
      <p:sp>
        <p:nvSpPr>
          <p:cNvPr name="TextBox 16" id="16"/>
          <p:cNvSpPr txBox="true"/>
          <p:nvPr/>
        </p:nvSpPr>
        <p:spPr>
          <a:xfrm rot="0">
            <a:off x="12463269" y="5018966"/>
            <a:ext cx="4796031" cy="465317"/>
          </a:xfrm>
          <a:prstGeom prst="rect">
            <a:avLst/>
          </a:prstGeom>
        </p:spPr>
        <p:txBody>
          <a:bodyPr anchor="t" rtlCol="false" tIns="0" lIns="0" bIns="0" rIns="0">
            <a:spAutoFit/>
          </a:bodyPr>
          <a:lstStyle/>
          <a:p>
            <a:pPr algn="ctr">
              <a:lnSpc>
                <a:spcPts val="3752"/>
              </a:lnSpc>
            </a:pPr>
            <a:r>
              <a:rPr lang="en-US" b="true" sz="2680" spc="348">
                <a:solidFill>
                  <a:srgbClr val="FFFFFF"/>
                </a:solidFill>
                <a:latin typeface="Canva Sans Bold"/>
                <a:ea typeface="Canva Sans Bold"/>
                <a:cs typeface="Canva Sans Bold"/>
                <a:sym typeface="Canva Sans Bold"/>
              </a:rPr>
              <a:t>BASMALLA AYMAN</a:t>
            </a:r>
          </a:p>
        </p:txBody>
      </p:sp>
      <p:grpSp>
        <p:nvGrpSpPr>
          <p:cNvPr name="Group 17" id="17"/>
          <p:cNvGrpSpPr/>
          <p:nvPr/>
        </p:nvGrpSpPr>
        <p:grpSpPr>
          <a:xfrm rot="0">
            <a:off x="3310718" y="2552495"/>
            <a:ext cx="2186115" cy="21861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4953" t="0" r="-4953" b="0"/>
              </a:stretch>
            </a:blipFill>
          </p:spPr>
        </p:sp>
      </p:grpSp>
      <p:grpSp>
        <p:nvGrpSpPr>
          <p:cNvPr name="Group 19" id="19"/>
          <p:cNvGrpSpPr/>
          <p:nvPr/>
        </p:nvGrpSpPr>
        <p:grpSpPr>
          <a:xfrm rot="0">
            <a:off x="13649985" y="2552495"/>
            <a:ext cx="2186115" cy="21861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3821" r="0" b="-13821"/>
              </a:stretch>
            </a:blipFill>
          </p:spPr>
        </p:sp>
      </p:grpSp>
      <p:grpSp>
        <p:nvGrpSpPr>
          <p:cNvPr name="Group 21" id="21"/>
          <p:cNvGrpSpPr/>
          <p:nvPr/>
        </p:nvGrpSpPr>
        <p:grpSpPr>
          <a:xfrm rot="0">
            <a:off x="8632751" y="2552495"/>
            <a:ext cx="2186115" cy="21861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9230" r="0" b="-9230"/>
              </a:stretch>
            </a:blipFill>
          </p:spPr>
        </p:sp>
      </p:grpSp>
      <p:grpSp>
        <p:nvGrpSpPr>
          <p:cNvPr name="Group 23" id="23"/>
          <p:cNvGrpSpPr/>
          <p:nvPr/>
        </p:nvGrpSpPr>
        <p:grpSpPr>
          <a:xfrm rot="0">
            <a:off x="3242161" y="6396240"/>
            <a:ext cx="2186115" cy="21861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21958" r="0" b="-21958"/>
              </a:stretch>
            </a:blipFill>
          </p:spPr>
        </p:sp>
      </p:grpSp>
      <p:grpSp>
        <p:nvGrpSpPr>
          <p:cNvPr name="Group 25" id="25"/>
          <p:cNvGrpSpPr/>
          <p:nvPr/>
        </p:nvGrpSpPr>
        <p:grpSpPr>
          <a:xfrm rot="0">
            <a:off x="13581428" y="6396240"/>
            <a:ext cx="2186115" cy="218611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6233" r="0" b="-6233"/>
              </a:stretch>
            </a:blipFill>
          </p:spPr>
        </p:sp>
      </p:grpSp>
      <p:grpSp>
        <p:nvGrpSpPr>
          <p:cNvPr name="Group 27" id="27"/>
          <p:cNvGrpSpPr/>
          <p:nvPr/>
        </p:nvGrpSpPr>
        <p:grpSpPr>
          <a:xfrm rot="0">
            <a:off x="8417981" y="6181470"/>
            <a:ext cx="2615654" cy="261565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7020" t="0" r="-7020" b="0"/>
              </a:stretch>
            </a:blipFill>
          </p:spPr>
        </p:sp>
      </p:grpSp>
      <p:grpSp>
        <p:nvGrpSpPr>
          <p:cNvPr name="Group 29" id="29"/>
          <p:cNvGrpSpPr/>
          <p:nvPr/>
        </p:nvGrpSpPr>
        <p:grpSpPr>
          <a:xfrm rot="0">
            <a:off x="5168414" y="2552495"/>
            <a:ext cx="730215" cy="73021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787" t="0" r="-2787" b="0"/>
              </a:stretch>
            </a:blipFill>
          </p:spPr>
        </p:sp>
      </p:grpSp>
      <p:grpSp>
        <p:nvGrpSpPr>
          <p:cNvPr name="Group 31" id="31"/>
          <p:cNvGrpSpPr/>
          <p:nvPr/>
        </p:nvGrpSpPr>
        <p:grpSpPr>
          <a:xfrm rot="0">
            <a:off x="15259576" y="6318036"/>
            <a:ext cx="895104" cy="89510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714" t="0" r="-714" b="0"/>
              </a:stretch>
            </a:blipFill>
          </p:spPr>
        </p:sp>
      </p:grpSp>
      <p:grpSp>
        <p:nvGrpSpPr>
          <p:cNvPr name="Group 33" id="33"/>
          <p:cNvGrpSpPr/>
          <p:nvPr/>
        </p:nvGrpSpPr>
        <p:grpSpPr>
          <a:xfrm rot="0">
            <a:off x="10290736" y="6318036"/>
            <a:ext cx="730215" cy="73021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787" t="0" r="-2787" b="0"/>
              </a:stretch>
            </a:blipFill>
          </p:spPr>
        </p:sp>
      </p:grpSp>
      <p:grpSp>
        <p:nvGrpSpPr>
          <p:cNvPr name="Group 35" id="35"/>
          <p:cNvGrpSpPr/>
          <p:nvPr/>
        </p:nvGrpSpPr>
        <p:grpSpPr>
          <a:xfrm rot="0">
            <a:off x="4955706" y="6318036"/>
            <a:ext cx="730215" cy="73021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787" t="0" r="-2787" b="0"/>
              </a:stretch>
            </a:blipFill>
          </p:spPr>
        </p:sp>
      </p:grpSp>
      <p:grpSp>
        <p:nvGrpSpPr>
          <p:cNvPr name="Group 37" id="37"/>
          <p:cNvGrpSpPr/>
          <p:nvPr/>
        </p:nvGrpSpPr>
        <p:grpSpPr>
          <a:xfrm rot="0">
            <a:off x="15259576" y="2492188"/>
            <a:ext cx="730215" cy="73021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787" t="0" r="-2787" b="0"/>
              </a:stretch>
            </a:blipFill>
          </p:spPr>
        </p:sp>
      </p:grpSp>
      <p:grpSp>
        <p:nvGrpSpPr>
          <p:cNvPr name="Group 39" id="39"/>
          <p:cNvGrpSpPr/>
          <p:nvPr/>
        </p:nvGrpSpPr>
        <p:grpSpPr>
          <a:xfrm rot="0">
            <a:off x="10290736" y="2584280"/>
            <a:ext cx="730215" cy="73021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787" t="0" r="-2787" b="0"/>
              </a:stretch>
            </a:blipFill>
          </p:spPr>
        </p:sp>
      </p:grpSp>
      <p:sp>
        <p:nvSpPr>
          <p:cNvPr name="TextBox 41" id="41"/>
          <p:cNvSpPr txBox="true"/>
          <p:nvPr/>
        </p:nvSpPr>
        <p:spPr>
          <a:xfrm rot="0">
            <a:off x="3882756" y="1018975"/>
            <a:ext cx="12271923" cy="1393825"/>
          </a:xfrm>
          <a:prstGeom prst="rect">
            <a:avLst/>
          </a:prstGeom>
        </p:spPr>
        <p:txBody>
          <a:bodyPr anchor="t" rtlCol="false" tIns="0" lIns="0" bIns="0" rIns="0">
            <a:spAutoFit/>
          </a:bodyPr>
          <a:lstStyle/>
          <a:p>
            <a:pPr algn="l">
              <a:lnSpc>
                <a:spcPts val="10699"/>
              </a:lnSpc>
            </a:pPr>
            <a:r>
              <a:rPr lang="en-US" sz="9999">
                <a:solidFill>
                  <a:srgbClr val="F4C366"/>
                </a:solidFill>
                <a:latin typeface="Boulder"/>
                <a:ea typeface="Boulder"/>
                <a:cs typeface="Boulder"/>
                <a:sym typeface="Boulder"/>
              </a:rPr>
              <a:t>Team members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028700" y="1123950"/>
            <a:ext cx="16230600"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Data analysis</a:t>
            </a:r>
          </a:p>
        </p:txBody>
      </p:sp>
      <p:grpSp>
        <p:nvGrpSpPr>
          <p:cNvPr name="Group 10" id="10"/>
          <p:cNvGrpSpPr/>
          <p:nvPr/>
        </p:nvGrpSpPr>
        <p:grpSpPr>
          <a:xfrm rot="0">
            <a:off x="1383293" y="1028700"/>
            <a:ext cx="15521414" cy="8418830"/>
            <a:chOff x="0" y="0"/>
            <a:chExt cx="20695218" cy="11225107"/>
          </a:xfrm>
        </p:grpSpPr>
        <p:grpSp>
          <p:nvGrpSpPr>
            <p:cNvPr name="Group 11" id="11"/>
            <p:cNvGrpSpPr/>
            <p:nvPr/>
          </p:nvGrpSpPr>
          <p:grpSpPr>
            <a:xfrm rot="0">
              <a:off x="0" y="2026166"/>
              <a:ext cx="18618573" cy="8924067"/>
              <a:chOff x="0" y="0"/>
              <a:chExt cx="3677743" cy="1762779"/>
            </a:xfrm>
          </p:grpSpPr>
          <p:sp>
            <p:nvSpPr>
              <p:cNvPr name="Freeform 12" id="12"/>
              <p:cNvSpPr/>
              <p:nvPr/>
            </p:nvSpPr>
            <p:spPr>
              <a:xfrm flipH="false" flipV="false" rot="0">
                <a:off x="0" y="0"/>
                <a:ext cx="3677743" cy="1762779"/>
              </a:xfrm>
              <a:custGeom>
                <a:avLst/>
                <a:gdLst/>
                <a:ahLst/>
                <a:cxnLst/>
                <a:rect r="r" b="b" t="t" l="l"/>
                <a:pathLst>
                  <a:path h="1762779" w="3677743">
                    <a:moveTo>
                      <a:pt x="28276" y="0"/>
                    </a:moveTo>
                    <a:lnTo>
                      <a:pt x="3649468" y="0"/>
                    </a:lnTo>
                    <a:cubicBezTo>
                      <a:pt x="3656967" y="0"/>
                      <a:pt x="3664159" y="2979"/>
                      <a:pt x="3669461" y="8282"/>
                    </a:cubicBezTo>
                    <a:cubicBezTo>
                      <a:pt x="3674764" y="13584"/>
                      <a:pt x="3677743" y="20776"/>
                      <a:pt x="3677743" y="28276"/>
                    </a:cubicBezTo>
                    <a:lnTo>
                      <a:pt x="3677743" y="1734503"/>
                    </a:lnTo>
                    <a:cubicBezTo>
                      <a:pt x="3677743" y="1742002"/>
                      <a:pt x="3674764" y="1749194"/>
                      <a:pt x="3669461" y="1754497"/>
                    </a:cubicBezTo>
                    <a:cubicBezTo>
                      <a:pt x="3664159" y="1759800"/>
                      <a:pt x="3656967" y="1762779"/>
                      <a:pt x="3649468" y="1762779"/>
                    </a:cubicBezTo>
                    <a:lnTo>
                      <a:pt x="28276" y="1762779"/>
                    </a:lnTo>
                    <a:cubicBezTo>
                      <a:pt x="20776" y="1762779"/>
                      <a:pt x="13584" y="1759800"/>
                      <a:pt x="8282" y="1754497"/>
                    </a:cubicBezTo>
                    <a:cubicBezTo>
                      <a:pt x="2979" y="1749194"/>
                      <a:pt x="0" y="1742002"/>
                      <a:pt x="0" y="1734503"/>
                    </a:cubicBezTo>
                    <a:lnTo>
                      <a:pt x="0" y="28276"/>
                    </a:lnTo>
                    <a:cubicBezTo>
                      <a:pt x="0" y="20776"/>
                      <a:pt x="2979" y="13584"/>
                      <a:pt x="8282" y="8282"/>
                    </a:cubicBezTo>
                    <a:cubicBezTo>
                      <a:pt x="13584" y="2979"/>
                      <a:pt x="20776" y="0"/>
                      <a:pt x="28276" y="0"/>
                    </a:cubicBezTo>
                    <a:close/>
                  </a:path>
                </a:pathLst>
              </a:custGeom>
              <a:solidFill>
                <a:srgbClr val="FFF5DF"/>
              </a:solidFill>
            </p:spPr>
          </p:sp>
          <p:sp>
            <p:nvSpPr>
              <p:cNvPr name="TextBox 13" id="13"/>
              <p:cNvSpPr txBox="true"/>
              <p:nvPr/>
            </p:nvSpPr>
            <p:spPr>
              <a:xfrm>
                <a:off x="0" y="-38100"/>
                <a:ext cx="3677743" cy="180087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6541928" y="0"/>
              <a:ext cx="4153290" cy="11225107"/>
            </a:xfrm>
            <a:custGeom>
              <a:avLst/>
              <a:gdLst/>
              <a:ahLst/>
              <a:cxnLst/>
              <a:rect r="r" b="b" t="t" l="l"/>
              <a:pathLst>
                <a:path h="11225107" w="4153290">
                  <a:moveTo>
                    <a:pt x="0" y="0"/>
                  </a:moveTo>
                  <a:lnTo>
                    <a:pt x="4153290" y="0"/>
                  </a:lnTo>
                  <a:lnTo>
                    <a:pt x="4153290" y="11225107"/>
                  </a:lnTo>
                  <a:lnTo>
                    <a:pt x="0" y="11225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857544" y="3303903"/>
              <a:ext cx="15068345" cy="6404047"/>
            </a:xfrm>
            <a:custGeom>
              <a:avLst/>
              <a:gdLst/>
              <a:ahLst/>
              <a:cxnLst/>
              <a:rect r="r" b="b" t="t" l="l"/>
              <a:pathLst>
                <a:path h="6404047" w="15068345">
                  <a:moveTo>
                    <a:pt x="0" y="0"/>
                  </a:moveTo>
                  <a:lnTo>
                    <a:pt x="15068346" y="0"/>
                  </a:lnTo>
                  <a:lnTo>
                    <a:pt x="15068346" y="6404047"/>
                  </a:lnTo>
                  <a:lnTo>
                    <a:pt x="0" y="6404047"/>
                  </a:lnTo>
                  <a:lnTo>
                    <a:pt x="0" y="0"/>
                  </a:lnTo>
                  <a:close/>
                </a:path>
              </a:pathLst>
            </a:custGeom>
            <a:blipFill>
              <a:blip r:embed="rId6"/>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0">
            <a:off x="1621302" y="1028700"/>
            <a:ext cx="15045396" cy="8346118"/>
          </a:xfrm>
          <a:custGeom>
            <a:avLst/>
            <a:gdLst/>
            <a:ahLst/>
            <a:cxnLst/>
            <a:rect r="r" b="b" t="t" l="l"/>
            <a:pathLst>
              <a:path h="8346118" w="15045396">
                <a:moveTo>
                  <a:pt x="0" y="0"/>
                </a:moveTo>
                <a:lnTo>
                  <a:pt x="15045396" y="0"/>
                </a:lnTo>
                <a:lnTo>
                  <a:pt x="15045396" y="8346118"/>
                </a:lnTo>
                <a:lnTo>
                  <a:pt x="0" y="834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4555"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810157" y="2343380"/>
            <a:ext cx="9281771" cy="6914920"/>
          </a:xfrm>
          <a:custGeom>
            <a:avLst/>
            <a:gdLst/>
            <a:ahLst/>
            <a:cxnLst/>
            <a:rect r="r" b="b" t="t" l="l"/>
            <a:pathLst>
              <a:path h="6914920" w="9281771">
                <a:moveTo>
                  <a:pt x="0" y="0"/>
                </a:moveTo>
                <a:lnTo>
                  <a:pt x="9281771" y="0"/>
                </a:lnTo>
                <a:lnTo>
                  <a:pt x="9281771" y="6914920"/>
                </a:lnTo>
                <a:lnTo>
                  <a:pt x="0" y="6914920"/>
                </a:lnTo>
                <a:lnTo>
                  <a:pt x="0" y="0"/>
                </a:lnTo>
                <a:close/>
              </a:path>
            </a:pathLst>
          </a:custGeom>
          <a:blipFill>
            <a:blip r:embed="rId6"/>
            <a:stretch>
              <a:fillRect l="0" t="0" r="0" b="0"/>
            </a:stretch>
          </a:blipFill>
        </p:spPr>
      </p:sp>
      <p:sp>
        <p:nvSpPr>
          <p:cNvPr name="Freeform 11" id="11"/>
          <p:cNvSpPr/>
          <p:nvPr/>
        </p:nvSpPr>
        <p:spPr>
          <a:xfrm flipH="false" flipV="false" rot="0">
            <a:off x="10557804" y="2343380"/>
            <a:ext cx="6701496" cy="6914920"/>
          </a:xfrm>
          <a:custGeom>
            <a:avLst/>
            <a:gdLst/>
            <a:ahLst/>
            <a:cxnLst/>
            <a:rect r="r" b="b" t="t" l="l"/>
            <a:pathLst>
              <a:path h="6914920" w="6701496">
                <a:moveTo>
                  <a:pt x="0" y="0"/>
                </a:moveTo>
                <a:lnTo>
                  <a:pt x="6701496" y="0"/>
                </a:lnTo>
                <a:lnTo>
                  <a:pt x="6701496" y="6914920"/>
                </a:lnTo>
                <a:lnTo>
                  <a:pt x="0" y="6914920"/>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709778"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847069" y="2131449"/>
            <a:ext cx="8296931" cy="7126851"/>
          </a:xfrm>
          <a:custGeom>
            <a:avLst/>
            <a:gdLst/>
            <a:ahLst/>
            <a:cxnLst/>
            <a:rect r="r" b="b" t="t" l="l"/>
            <a:pathLst>
              <a:path h="7126851" w="8296931">
                <a:moveTo>
                  <a:pt x="0" y="0"/>
                </a:moveTo>
                <a:lnTo>
                  <a:pt x="8296931" y="0"/>
                </a:lnTo>
                <a:lnTo>
                  <a:pt x="8296931" y="7126851"/>
                </a:lnTo>
                <a:lnTo>
                  <a:pt x="0" y="7126851"/>
                </a:lnTo>
                <a:lnTo>
                  <a:pt x="0" y="0"/>
                </a:lnTo>
                <a:close/>
              </a:path>
            </a:pathLst>
          </a:custGeom>
          <a:blipFill>
            <a:blip r:embed="rId4"/>
            <a:stretch>
              <a:fillRect l="0" t="0" r="0" b="0"/>
            </a:stretch>
          </a:blipFill>
        </p:spPr>
      </p:sp>
      <p:sp>
        <p:nvSpPr>
          <p:cNvPr name="TextBox 10" id="10"/>
          <p:cNvSpPr txBox="true"/>
          <p:nvPr/>
        </p:nvSpPr>
        <p:spPr>
          <a:xfrm rot="0">
            <a:off x="5279113" y="657763"/>
            <a:ext cx="7729774" cy="808549"/>
          </a:xfrm>
          <a:prstGeom prst="rect">
            <a:avLst/>
          </a:prstGeom>
        </p:spPr>
        <p:txBody>
          <a:bodyPr anchor="t" rtlCol="false" tIns="0" lIns="0" bIns="0" rIns="0">
            <a:spAutoFit/>
          </a:bodyPr>
          <a:lstStyle/>
          <a:p>
            <a:pPr algn="ctr">
              <a:lnSpc>
                <a:spcPts val="6151"/>
              </a:lnSpc>
            </a:pPr>
            <a:r>
              <a:rPr lang="en-US" sz="5748">
                <a:solidFill>
                  <a:srgbClr val="F4C366"/>
                </a:solidFill>
                <a:latin typeface="Boulder"/>
                <a:ea typeface="Boulder"/>
                <a:cs typeface="Boulder"/>
                <a:sym typeface="Boulder"/>
              </a:rPr>
              <a:t>No null values</a:t>
            </a:r>
          </a:p>
        </p:txBody>
      </p:sp>
      <p:sp>
        <p:nvSpPr>
          <p:cNvPr name="Freeform 11" id="11"/>
          <p:cNvSpPr/>
          <p:nvPr/>
        </p:nvSpPr>
        <p:spPr>
          <a:xfrm flipH="false" flipV="false" rot="0">
            <a:off x="9337206" y="2136471"/>
            <a:ext cx="8137442" cy="7121829"/>
          </a:xfrm>
          <a:custGeom>
            <a:avLst/>
            <a:gdLst/>
            <a:ahLst/>
            <a:cxnLst/>
            <a:rect r="r" b="b" t="t" l="l"/>
            <a:pathLst>
              <a:path h="7121829" w="8137442">
                <a:moveTo>
                  <a:pt x="0" y="0"/>
                </a:moveTo>
                <a:lnTo>
                  <a:pt x="8137442" y="0"/>
                </a:lnTo>
                <a:lnTo>
                  <a:pt x="8137442" y="7121829"/>
                </a:lnTo>
                <a:lnTo>
                  <a:pt x="0" y="7121829"/>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709778"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0657558" y="4113649"/>
            <a:ext cx="6601742" cy="5144651"/>
          </a:xfrm>
          <a:custGeom>
            <a:avLst/>
            <a:gdLst/>
            <a:ahLst/>
            <a:cxnLst/>
            <a:rect r="r" b="b" t="t" l="l"/>
            <a:pathLst>
              <a:path h="5144651" w="6601742">
                <a:moveTo>
                  <a:pt x="0" y="0"/>
                </a:moveTo>
                <a:lnTo>
                  <a:pt x="6601742" y="0"/>
                </a:lnTo>
                <a:lnTo>
                  <a:pt x="6601742" y="5144651"/>
                </a:lnTo>
                <a:lnTo>
                  <a:pt x="0" y="5144651"/>
                </a:lnTo>
                <a:lnTo>
                  <a:pt x="0" y="0"/>
                </a:lnTo>
                <a:close/>
              </a:path>
            </a:pathLst>
          </a:custGeom>
          <a:blipFill>
            <a:blip r:embed="rId4"/>
            <a:stretch>
              <a:fillRect l="0" t="0" r="0" b="0"/>
            </a:stretch>
          </a:blipFill>
        </p:spPr>
      </p:sp>
      <p:sp>
        <p:nvSpPr>
          <p:cNvPr name="Freeform 10" id="10"/>
          <p:cNvSpPr/>
          <p:nvPr/>
        </p:nvSpPr>
        <p:spPr>
          <a:xfrm flipH="false" flipV="false" rot="0">
            <a:off x="1028700" y="965446"/>
            <a:ext cx="9397173" cy="5720529"/>
          </a:xfrm>
          <a:custGeom>
            <a:avLst/>
            <a:gdLst/>
            <a:ahLst/>
            <a:cxnLst/>
            <a:rect r="r" b="b" t="t" l="l"/>
            <a:pathLst>
              <a:path h="5720529" w="9397173">
                <a:moveTo>
                  <a:pt x="0" y="0"/>
                </a:moveTo>
                <a:lnTo>
                  <a:pt x="9397173" y="0"/>
                </a:lnTo>
                <a:lnTo>
                  <a:pt x="9397173" y="5720528"/>
                </a:lnTo>
                <a:lnTo>
                  <a:pt x="0" y="5720528"/>
                </a:lnTo>
                <a:lnTo>
                  <a:pt x="0" y="0"/>
                </a:lnTo>
                <a:close/>
              </a:path>
            </a:pathLst>
          </a:custGeom>
          <a:blipFill>
            <a:blip r:embed="rId5"/>
            <a:stretch>
              <a:fillRect l="0" t="0" r="0" b="0"/>
            </a:stretch>
          </a:blipFill>
        </p:spPr>
      </p:sp>
      <p:sp>
        <p:nvSpPr>
          <p:cNvPr name="Freeform 11" id="11"/>
          <p:cNvSpPr/>
          <p:nvPr/>
        </p:nvSpPr>
        <p:spPr>
          <a:xfrm flipH="false" flipV="false" rot="-987315">
            <a:off x="699574" y="6572923"/>
            <a:ext cx="2657793" cy="3407427"/>
          </a:xfrm>
          <a:custGeom>
            <a:avLst/>
            <a:gdLst/>
            <a:ahLst/>
            <a:cxnLst/>
            <a:rect r="r" b="b" t="t" l="l"/>
            <a:pathLst>
              <a:path h="3407427" w="2657793">
                <a:moveTo>
                  <a:pt x="0" y="0"/>
                </a:moveTo>
                <a:lnTo>
                  <a:pt x="2657794" y="0"/>
                </a:lnTo>
                <a:lnTo>
                  <a:pt x="2657794" y="3407427"/>
                </a:lnTo>
                <a:lnTo>
                  <a:pt x="0" y="3407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0">
            <a:off x="2991028" y="1028700"/>
            <a:ext cx="12305944" cy="8229600"/>
          </a:xfrm>
          <a:custGeom>
            <a:avLst/>
            <a:gdLst/>
            <a:ahLst/>
            <a:cxnLst/>
            <a:rect r="r" b="b" t="t" l="l"/>
            <a:pathLst>
              <a:path h="8229600" w="12305944">
                <a:moveTo>
                  <a:pt x="0" y="0"/>
                </a:moveTo>
                <a:lnTo>
                  <a:pt x="12305944" y="0"/>
                </a:lnTo>
                <a:lnTo>
                  <a:pt x="12305944"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709778"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0">
            <a:off x="3931549" y="1028700"/>
            <a:ext cx="10810640" cy="8229600"/>
          </a:xfrm>
          <a:custGeom>
            <a:avLst/>
            <a:gdLst/>
            <a:ahLst/>
            <a:cxnLst/>
            <a:rect r="r" b="b" t="t" l="l"/>
            <a:pathLst>
              <a:path h="8229600" w="10810640">
                <a:moveTo>
                  <a:pt x="0" y="0"/>
                </a:moveTo>
                <a:lnTo>
                  <a:pt x="10810640" y="0"/>
                </a:lnTo>
                <a:lnTo>
                  <a:pt x="10810640"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709778"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67860" y="1948449"/>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3174889" y="3759124"/>
            <a:ext cx="11938222" cy="4127191"/>
          </a:xfrm>
          <a:prstGeom prst="rect">
            <a:avLst/>
          </a:prstGeom>
        </p:spPr>
        <p:txBody>
          <a:bodyPr anchor="t" rtlCol="false" tIns="0" lIns="0" bIns="0" rIns="0">
            <a:spAutoFit/>
          </a:bodyPr>
          <a:lstStyle/>
          <a:p>
            <a:pPr algn="ctr">
              <a:lnSpc>
                <a:spcPts val="16009"/>
              </a:lnSpc>
            </a:pPr>
            <a:r>
              <a:rPr lang="en-US" sz="14961">
                <a:solidFill>
                  <a:srgbClr val="E9BB6D"/>
                </a:solidFill>
                <a:latin typeface="Boulder"/>
                <a:ea typeface="Boulder"/>
                <a:cs typeface="Boulder"/>
                <a:sym typeface="Boulder"/>
              </a:rPr>
              <a:t>Training Model</a:t>
            </a:r>
          </a:p>
        </p:txBody>
      </p:sp>
      <p:sp>
        <p:nvSpPr>
          <p:cNvPr name="TextBox 19" id="19"/>
          <p:cNvSpPr txBox="true"/>
          <p:nvPr/>
        </p:nvSpPr>
        <p:spPr>
          <a:xfrm rot="0">
            <a:off x="6107889" y="2016299"/>
            <a:ext cx="6072222" cy="2385938"/>
          </a:xfrm>
          <a:prstGeom prst="rect">
            <a:avLst/>
          </a:prstGeom>
        </p:spPr>
        <p:txBody>
          <a:bodyPr anchor="t" rtlCol="false" tIns="0" lIns="0" bIns="0" rIns="0">
            <a:spAutoFit/>
          </a:bodyPr>
          <a:lstStyle/>
          <a:p>
            <a:pPr algn="ctr">
              <a:lnSpc>
                <a:spcPts val="19483"/>
              </a:lnSpc>
            </a:pPr>
            <a:r>
              <a:rPr lang="en-US" sz="13916">
                <a:solidFill>
                  <a:srgbClr val="F8E8C6"/>
                </a:solidFill>
                <a:latin typeface="Hibernate"/>
                <a:ea typeface="Hibernate"/>
                <a:cs typeface="Hibernate"/>
                <a:sym typeface="Hibernate"/>
              </a:rPr>
              <a:t>start to</a:t>
            </a:r>
          </a:p>
        </p:txBody>
      </p:sp>
      <p:sp>
        <p:nvSpPr>
          <p:cNvPr name="Freeform 20" id="20"/>
          <p:cNvSpPr/>
          <p:nvPr/>
        </p:nvSpPr>
        <p:spPr>
          <a:xfrm flipH="false" flipV="false" rot="0">
            <a:off x="601819" y="5143500"/>
            <a:ext cx="3866446" cy="4773390"/>
          </a:xfrm>
          <a:custGeom>
            <a:avLst/>
            <a:gdLst/>
            <a:ahLst/>
            <a:cxnLst/>
            <a:rect r="r" b="b" t="t" l="l"/>
            <a:pathLst>
              <a:path h="4773390" w="3866446">
                <a:moveTo>
                  <a:pt x="0" y="0"/>
                </a:moveTo>
                <a:lnTo>
                  <a:pt x="3866445" y="0"/>
                </a:lnTo>
                <a:lnTo>
                  <a:pt x="3866445" y="4773390"/>
                </a:lnTo>
                <a:lnTo>
                  <a:pt x="0" y="4773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1391906">
            <a:off x="-2105085" y="6145826"/>
            <a:ext cx="5783470" cy="3383330"/>
          </a:xfrm>
          <a:custGeom>
            <a:avLst/>
            <a:gdLst/>
            <a:ahLst/>
            <a:cxnLst/>
            <a:rect r="r" b="b" t="t" l="l"/>
            <a:pathLst>
              <a:path h="3383330" w="5783470">
                <a:moveTo>
                  <a:pt x="0" y="0"/>
                </a:moveTo>
                <a:lnTo>
                  <a:pt x="5783470" y="0"/>
                </a:lnTo>
                <a:lnTo>
                  <a:pt x="5783470" y="3383329"/>
                </a:lnTo>
                <a:lnTo>
                  <a:pt x="0" y="338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61664" y="1527198"/>
            <a:ext cx="14364672"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Dataset Class:</a:t>
            </a:r>
          </a:p>
        </p:txBody>
      </p:sp>
      <p:sp>
        <p:nvSpPr>
          <p:cNvPr name="Freeform 11" id="11"/>
          <p:cNvSpPr/>
          <p:nvPr/>
        </p:nvSpPr>
        <p:spPr>
          <a:xfrm flipH="false" flipV="false" rot="1857155">
            <a:off x="14273798" y="-326143"/>
            <a:ext cx="5323287" cy="2051885"/>
          </a:xfrm>
          <a:custGeom>
            <a:avLst/>
            <a:gdLst/>
            <a:ahLst/>
            <a:cxnLst/>
            <a:rect r="r" b="b" t="t" l="l"/>
            <a:pathLst>
              <a:path h="2051885" w="5323287">
                <a:moveTo>
                  <a:pt x="0" y="0"/>
                </a:moveTo>
                <a:lnTo>
                  <a:pt x="5323287" y="0"/>
                </a:lnTo>
                <a:lnTo>
                  <a:pt x="5323287" y="2051885"/>
                </a:lnTo>
                <a:lnTo>
                  <a:pt x="0" y="2051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637106" y="3459840"/>
            <a:ext cx="8903586" cy="5798460"/>
          </a:xfrm>
          <a:custGeom>
            <a:avLst/>
            <a:gdLst/>
            <a:ahLst/>
            <a:cxnLst/>
            <a:rect r="r" b="b" t="t" l="l"/>
            <a:pathLst>
              <a:path h="5798460" w="8903586">
                <a:moveTo>
                  <a:pt x="0" y="0"/>
                </a:moveTo>
                <a:lnTo>
                  <a:pt x="8903586" y="0"/>
                </a:lnTo>
                <a:lnTo>
                  <a:pt x="8903586" y="5798460"/>
                </a:lnTo>
                <a:lnTo>
                  <a:pt x="0" y="5798460"/>
                </a:lnTo>
                <a:lnTo>
                  <a:pt x="0" y="0"/>
                </a:lnTo>
                <a:close/>
              </a:path>
            </a:pathLst>
          </a:custGeom>
          <a:blipFill>
            <a:blip r:embed="rId8"/>
            <a:stretch>
              <a:fillRect l="0" t="0" r="0" b="0"/>
            </a:stretch>
          </a:blipFill>
        </p:spPr>
      </p:sp>
      <p:grpSp>
        <p:nvGrpSpPr>
          <p:cNvPr name="Group 13" id="13"/>
          <p:cNvGrpSpPr/>
          <p:nvPr/>
        </p:nvGrpSpPr>
        <p:grpSpPr>
          <a:xfrm rot="0">
            <a:off x="786650" y="2948600"/>
            <a:ext cx="7608406" cy="3170112"/>
            <a:chOff x="0" y="0"/>
            <a:chExt cx="10144541" cy="4226816"/>
          </a:xfrm>
        </p:grpSpPr>
        <p:grpSp>
          <p:nvGrpSpPr>
            <p:cNvPr name="Group 14" id="14"/>
            <p:cNvGrpSpPr/>
            <p:nvPr/>
          </p:nvGrpSpPr>
          <p:grpSpPr>
            <a:xfrm rot="0">
              <a:off x="0" y="0"/>
              <a:ext cx="10144541" cy="4226816"/>
              <a:chOff x="0" y="0"/>
              <a:chExt cx="2003860" cy="834927"/>
            </a:xfrm>
          </p:grpSpPr>
          <p:sp>
            <p:nvSpPr>
              <p:cNvPr name="Freeform 15" id="15"/>
              <p:cNvSpPr/>
              <p:nvPr/>
            </p:nvSpPr>
            <p:spPr>
              <a:xfrm flipH="false" flipV="false" rot="0">
                <a:off x="0" y="0"/>
                <a:ext cx="2003860" cy="834927"/>
              </a:xfrm>
              <a:custGeom>
                <a:avLst/>
                <a:gdLst/>
                <a:ahLst/>
                <a:cxnLst/>
                <a:rect r="r" b="b" t="t" l="l"/>
                <a:pathLst>
                  <a:path h="834927" w="2003860">
                    <a:moveTo>
                      <a:pt x="51895" y="0"/>
                    </a:moveTo>
                    <a:lnTo>
                      <a:pt x="1951965" y="0"/>
                    </a:lnTo>
                    <a:cubicBezTo>
                      <a:pt x="1980626" y="0"/>
                      <a:pt x="2003860" y="23234"/>
                      <a:pt x="2003860" y="51895"/>
                    </a:cubicBezTo>
                    <a:lnTo>
                      <a:pt x="2003860" y="783032"/>
                    </a:lnTo>
                    <a:cubicBezTo>
                      <a:pt x="2003860" y="811693"/>
                      <a:pt x="1980626" y="834927"/>
                      <a:pt x="1951965" y="834927"/>
                    </a:cubicBezTo>
                    <a:lnTo>
                      <a:pt x="51895" y="834927"/>
                    </a:lnTo>
                    <a:cubicBezTo>
                      <a:pt x="38132" y="834927"/>
                      <a:pt x="24932" y="829459"/>
                      <a:pt x="15200" y="819727"/>
                    </a:cubicBezTo>
                    <a:cubicBezTo>
                      <a:pt x="5467" y="809995"/>
                      <a:pt x="0" y="796795"/>
                      <a:pt x="0" y="783032"/>
                    </a:cubicBezTo>
                    <a:lnTo>
                      <a:pt x="0" y="51895"/>
                    </a:lnTo>
                    <a:cubicBezTo>
                      <a:pt x="0" y="38132"/>
                      <a:pt x="5467" y="24932"/>
                      <a:pt x="15200" y="15200"/>
                    </a:cubicBezTo>
                    <a:cubicBezTo>
                      <a:pt x="24932" y="5467"/>
                      <a:pt x="38132" y="0"/>
                      <a:pt x="51895" y="0"/>
                    </a:cubicBezTo>
                    <a:close/>
                  </a:path>
                </a:pathLst>
              </a:custGeom>
              <a:solidFill>
                <a:srgbClr val="FFF5DF"/>
              </a:solidFill>
            </p:spPr>
          </p:sp>
          <p:sp>
            <p:nvSpPr>
              <p:cNvPr name="TextBox 16" id="16"/>
              <p:cNvSpPr txBox="true"/>
              <p:nvPr/>
            </p:nvSpPr>
            <p:spPr>
              <a:xfrm>
                <a:off x="0" y="-38100"/>
                <a:ext cx="2003860" cy="873027"/>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559185" y="650688"/>
              <a:ext cx="9026170" cy="2913490"/>
            </a:xfrm>
            <a:prstGeom prst="rect">
              <a:avLst/>
            </a:prstGeom>
          </p:spPr>
          <p:txBody>
            <a:bodyPr anchor="t" rtlCol="false" tIns="0" lIns="0" bIns="0" rIns="0">
              <a:spAutoFit/>
            </a:bodyPr>
            <a:lstStyle/>
            <a:p>
              <a:pPr algn="ctr">
                <a:lnSpc>
                  <a:spcPts val="3549"/>
                </a:lnSpc>
              </a:pPr>
              <a:r>
                <a:rPr lang="en-US" sz="2535" b="true">
                  <a:solidFill>
                    <a:srgbClr val="723A36"/>
                  </a:solidFill>
                  <a:latin typeface="Quicksand Bold"/>
                  <a:ea typeface="Quicksand Bold"/>
                  <a:cs typeface="Quicksand Bold"/>
                  <a:sym typeface="Quicksand Bold"/>
                </a:rPr>
                <a:t>This part initializes the ratings database and converts it into a form that can be processed using PyTorch. It encodes user and movie IDs and converts ratings into tensors.</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0">
            <a:off x="8339309" y="2691235"/>
            <a:ext cx="8919991" cy="7147143"/>
          </a:xfrm>
          <a:custGeom>
            <a:avLst/>
            <a:gdLst/>
            <a:ahLst/>
            <a:cxnLst/>
            <a:rect r="r" b="b" t="t" l="l"/>
            <a:pathLst>
              <a:path h="7147143" w="8919991">
                <a:moveTo>
                  <a:pt x="0" y="0"/>
                </a:moveTo>
                <a:lnTo>
                  <a:pt x="8919991" y="0"/>
                </a:lnTo>
                <a:lnTo>
                  <a:pt x="8919991" y="7147143"/>
                </a:lnTo>
                <a:lnTo>
                  <a:pt x="0" y="7147143"/>
                </a:lnTo>
                <a:lnTo>
                  <a:pt x="0" y="0"/>
                </a:lnTo>
                <a:close/>
              </a:path>
            </a:pathLst>
          </a:custGeom>
          <a:blipFill>
            <a:blip r:embed="rId2"/>
            <a:stretch>
              <a:fillRect l="0" t="0" r="0" b="0"/>
            </a:stretch>
          </a:blipFill>
        </p:spPr>
      </p:sp>
      <p:grpSp>
        <p:nvGrpSpPr>
          <p:cNvPr name="Group 3" id="3"/>
          <p:cNvGrpSpPr/>
          <p:nvPr/>
        </p:nvGrpSpPr>
        <p:grpSpPr>
          <a:xfrm rot="0">
            <a:off x="-1204555"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grpSp>
        <p:nvGrpSpPr>
          <p:cNvPr name="Group 10" id="10"/>
          <p:cNvGrpSpPr/>
          <p:nvPr/>
        </p:nvGrpSpPr>
        <p:grpSpPr>
          <a:xfrm rot="0">
            <a:off x="5934587" y="435568"/>
            <a:ext cx="7144669" cy="1992761"/>
            <a:chOff x="0" y="0"/>
            <a:chExt cx="9526226" cy="2657015"/>
          </a:xfrm>
        </p:grpSpPr>
        <p:grpSp>
          <p:nvGrpSpPr>
            <p:cNvPr name="Group 11" id="11"/>
            <p:cNvGrpSpPr/>
            <p:nvPr/>
          </p:nvGrpSpPr>
          <p:grpSpPr>
            <a:xfrm rot="0">
              <a:off x="0" y="0"/>
              <a:ext cx="9526226" cy="2657015"/>
              <a:chOff x="0" y="0"/>
              <a:chExt cx="1881724" cy="524842"/>
            </a:xfrm>
          </p:grpSpPr>
          <p:sp>
            <p:nvSpPr>
              <p:cNvPr name="Freeform 12" id="12"/>
              <p:cNvSpPr/>
              <p:nvPr/>
            </p:nvSpPr>
            <p:spPr>
              <a:xfrm flipH="false" flipV="false" rot="0">
                <a:off x="0" y="0"/>
                <a:ext cx="1881724" cy="524842"/>
              </a:xfrm>
              <a:custGeom>
                <a:avLst/>
                <a:gdLst/>
                <a:ahLst/>
                <a:cxnLst/>
                <a:rect r="r" b="b" t="t" l="l"/>
                <a:pathLst>
                  <a:path h="524842" w="1881724">
                    <a:moveTo>
                      <a:pt x="55263" y="0"/>
                    </a:moveTo>
                    <a:lnTo>
                      <a:pt x="1826460" y="0"/>
                    </a:lnTo>
                    <a:cubicBezTo>
                      <a:pt x="1856981" y="0"/>
                      <a:pt x="1881724" y="24742"/>
                      <a:pt x="1881724" y="55263"/>
                    </a:cubicBezTo>
                    <a:lnTo>
                      <a:pt x="1881724" y="469579"/>
                    </a:lnTo>
                    <a:cubicBezTo>
                      <a:pt x="1881724" y="500100"/>
                      <a:pt x="1856981" y="524842"/>
                      <a:pt x="1826460" y="524842"/>
                    </a:cubicBezTo>
                    <a:lnTo>
                      <a:pt x="55263" y="524842"/>
                    </a:lnTo>
                    <a:cubicBezTo>
                      <a:pt x="24742" y="524842"/>
                      <a:pt x="0" y="500100"/>
                      <a:pt x="0" y="469579"/>
                    </a:cubicBezTo>
                    <a:lnTo>
                      <a:pt x="0" y="55263"/>
                    </a:lnTo>
                    <a:cubicBezTo>
                      <a:pt x="0" y="24742"/>
                      <a:pt x="24742" y="0"/>
                      <a:pt x="55263" y="0"/>
                    </a:cubicBezTo>
                    <a:close/>
                  </a:path>
                </a:pathLst>
              </a:custGeom>
              <a:solidFill>
                <a:srgbClr val="FFF5DF"/>
              </a:solidFill>
            </p:spPr>
          </p:sp>
          <p:sp>
            <p:nvSpPr>
              <p:cNvPr name="TextBox 13" id="13"/>
              <p:cNvSpPr txBox="true"/>
              <p:nvPr/>
            </p:nvSpPr>
            <p:spPr>
              <a:xfrm>
                <a:off x="0" y="-38100"/>
                <a:ext cx="1881724" cy="562942"/>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0" y="428922"/>
              <a:ext cx="9407953" cy="1856321"/>
            </a:xfrm>
            <a:prstGeom prst="rect">
              <a:avLst/>
            </a:prstGeom>
          </p:spPr>
          <p:txBody>
            <a:bodyPr anchor="t" rtlCol="false" tIns="0" lIns="0" bIns="0" rIns="0">
              <a:spAutoFit/>
            </a:bodyPr>
            <a:lstStyle/>
            <a:p>
              <a:pPr algn="ctr">
                <a:lnSpc>
                  <a:spcPts val="5350"/>
                </a:lnSpc>
              </a:pPr>
              <a:r>
                <a:rPr lang="en-US" sz="5000">
                  <a:solidFill>
                    <a:srgbClr val="C1272D"/>
                  </a:solidFill>
                  <a:latin typeface="Hibernate"/>
                  <a:ea typeface="Hibernate"/>
                  <a:cs typeface="Hibernate"/>
                  <a:sym typeface="Hibernate"/>
                </a:rPr>
                <a:t>Building a collaborative filtering model:</a:t>
              </a:r>
            </a:p>
          </p:txBody>
        </p:sp>
      </p:grpSp>
      <p:sp>
        <p:nvSpPr>
          <p:cNvPr name="Freeform 15" id="15"/>
          <p:cNvSpPr/>
          <p:nvPr/>
        </p:nvSpPr>
        <p:spPr>
          <a:xfrm flipH="false" flipV="false" rot="-7322668">
            <a:off x="14779685" y="-95087"/>
            <a:ext cx="3673276" cy="3816391"/>
          </a:xfrm>
          <a:custGeom>
            <a:avLst/>
            <a:gdLst/>
            <a:ahLst/>
            <a:cxnLst/>
            <a:rect r="r" b="b" t="t" l="l"/>
            <a:pathLst>
              <a:path h="3816391" w="3673276">
                <a:moveTo>
                  <a:pt x="0" y="0"/>
                </a:moveTo>
                <a:lnTo>
                  <a:pt x="3673276" y="0"/>
                </a:lnTo>
                <a:lnTo>
                  <a:pt x="3673276" y="3816391"/>
                </a:lnTo>
                <a:lnTo>
                  <a:pt x="0" y="3816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7320000">
            <a:off x="-6118" y="-274824"/>
            <a:ext cx="3284676" cy="3412650"/>
          </a:xfrm>
          <a:custGeom>
            <a:avLst/>
            <a:gdLst/>
            <a:ahLst/>
            <a:cxnLst/>
            <a:rect r="r" b="b" t="t" l="l"/>
            <a:pathLst>
              <a:path h="3412650" w="3284676">
                <a:moveTo>
                  <a:pt x="3284676" y="0"/>
                </a:moveTo>
                <a:lnTo>
                  <a:pt x="0" y="0"/>
                </a:lnTo>
                <a:lnTo>
                  <a:pt x="0" y="3412650"/>
                </a:lnTo>
                <a:lnTo>
                  <a:pt x="3284676" y="3412650"/>
                </a:lnTo>
                <a:lnTo>
                  <a:pt x="3284676"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028700" y="3728497"/>
            <a:ext cx="7144669" cy="2685519"/>
            <a:chOff x="0" y="0"/>
            <a:chExt cx="9526226" cy="3580692"/>
          </a:xfrm>
        </p:grpSpPr>
        <p:grpSp>
          <p:nvGrpSpPr>
            <p:cNvPr name="Group 18" id="18"/>
            <p:cNvGrpSpPr/>
            <p:nvPr/>
          </p:nvGrpSpPr>
          <p:grpSpPr>
            <a:xfrm rot="0">
              <a:off x="0" y="0"/>
              <a:ext cx="9526226" cy="3580692"/>
              <a:chOff x="0" y="0"/>
              <a:chExt cx="1881724" cy="707297"/>
            </a:xfrm>
          </p:grpSpPr>
          <p:sp>
            <p:nvSpPr>
              <p:cNvPr name="Freeform 19" id="19"/>
              <p:cNvSpPr/>
              <p:nvPr/>
            </p:nvSpPr>
            <p:spPr>
              <a:xfrm flipH="false" flipV="false" rot="0">
                <a:off x="0" y="0"/>
                <a:ext cx="1881724" cy="707297"/>
              </a:xfrm>
              <a:custGeom>
                <a:avLst/>
                <a:gdLst/>
                <a:ahLst/>
                <a:cxnLst/>
                <a:rect r="r" b="b" t="t" l="l"/>
                <a:pathLst>
                  <a:path h="707297" w="1881724">
                    <a:moveTo>
                      <a:pt x="55263" y="0"/>
                    </a:moveTo>
                    <a:lnTo>
                      <a:pt x="1826460" y="0"/>
                    </a:lnTo>
                    <a:cubicBezTo>
                      <a:pt x="1856981" y="0"/>
                      <a:pt x="1881724" y="24742"/>
                      <a:pt x="1881724" y="55263"/>
                    </a:cubicBezTo>
                    <a:lnTo>
                      <a:pt x="1881724" y="652034"/>
                    </a:lnTo>
                    <a:cubicBezTo>
                      <a:pt x="1881724" y="666691"/>
                      <a:pt x="1875901" y="680747"/>
                      <a:pt x="1865537" y="691111"/>
                    </a:cubicBezTo>
                    <a:cubicBezTo>
                      <a:pt x="1855173" y="701475"/>
                      <a:pt x="1841117" y="707297"/>
                      <a:pt x="1826460" y="707297"/>
                    </a:cubicBezTo>
                    <a:lnTo>
                      <a:pt x="55263" y="707297"/>
                    </a:lnTo>
                    <a:cubicBezTo>
                      <a:pt x="24742" y="707297"/>
                      <a:pt x="0" y="682555"/>
                      <a:pt x="0" y="652034"/>
                    </a:cubicBezTo>
                    <a:lnTo>
                      <a:pt x="0" y="55263"/>
                    </a:lnTo>
                    <a:cubicBezTo>
                      <a:pt x="0" y="24742"/>
                      <a:pt x="24742" y="0"/>
                      <a:pt x="55263" y="0"/>
                    </a:cubicBezTo>
                    <a:close/>
                  </a:path>
                </a:pathLst>
              </a:custGeom>
              <a:solidFill>
                <a:srgbClr val="C1272D"/>
              </a:solidFill>
            </p:spPr>
          </p:sp>
          <p:sp>
            <p:nvSpPr>
              <p:cNvPr name="TextBox 20" id="20"/>
              <p:cNvSpPr txBox="true"/>
              <p:nvPr/>
            </p:nvSpPr>
            <p:spPr>
              <a:xfrm>
                <a:off x="0" y="-38100"/>
                <a:ext cx="1881724" cy="745397"/>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995628" y="470816"/>
              <a:ext cx="7534970" cy="2600960"/>
            </a:xfrm>
            <a:prstGeom prst="rect">
              <a:avLst/>
            </a:prstGeom>
          </p:spPr>
          <p:txBody>
            <a:bodyPr anchor="t" rtlCol="false" tIns="0" lIns="0" bIns="0" rIns="0">
              <a:spAutoFit/>
            </a:bodyPr>
            <a:lstStyle/>
            <a:p>
              <a:pPr algn="l">
                <a:lnSpc>
                  <a:spcPts val="3120"/>
                </a:lnSpc>
              </a:pPr>
              <a:r>
                <a:rPr lang="en-US" sz="2400" b="true">
                  <a:solidFill>
                    <a:srgbClr val="FFF5DF"/>
                  </a:solidFill>
                  <a:latin typeface="Quicksand Bold"/>
                  <a:ea typeface="Quicksand Bold"/>
                  <a:cs typeface="Quicksand Bold"/>
                  <a:sym typeface="Quicksand Bold"/>
                </a:rPr>
                <a:t>The following part represents the mathematical model used to analyze matrices, where we rely on User &amp; Item Embeddings to predict missing ratings:</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797890" y="2565250"/>
            <a:ext cx="13963930" cy="3187665"/>
            <a:chOff x="0" y="0"/>
            <a:chExt cx="3677743" cy="839550"/>
          </a:xfrm>
        </p:grpSpPr>
        <p:sp>
          <p:nvSpPr>
            <p:cNvPr name="Freeform 10" id="10"/>
            <p:cNvSpPr/>
            <p:nvPr/>
          </p:nvSpPr>
          <p:spPr>
            <a:xfrm flipH="false" flipV="false" rot="0">
              <a:off x="0" y="0"/>
              <a:ext cx="3677743" cy="839550"/>
            </a:xfrm>
            <a:custGeom>
              <a:avLst/>
              <a:gdLst/>
              <a:ahLst/>
              <a:cxnLst/>
              <a:rect r="r" b="b" t="t" l="l"/>
              <a:pathLst>
                <a:path h="839550" w="3677743">
                  <a:moveTo>
                    <a:pt x="28276" y="0"/>
                  </a:moveTo>
                  <a:lnTo>
                    <a:pt x="3649468" y="0"/>
                  </a:lnTo>
                  <a:cubicBezTo>
                    <a:pt x="3656967" y="0"/>
                    <a:pt x="3664159" y="2979"/>
                    <a:pt x="3669461" y="8282"/>
                  </a:cubicBezTo>
                  <a:cubicBezTo>
                    <a:pt x="3674764" y="13584"/>
                    <a:pt x="3677743" y="20776"/>
                    <a:pt x="3677743" y="28276"/>
                  </a:cubicBezTo>
                  <a:lnTo>
                    <a:pt x="3677743" y="811274"/>
                  </a:lnTo>
                  <a:cubicBezTo>
                    <a:pt x="3677743" y="818773"/>
                    <a:pt x="3674764" y="825965"/>
                    <a:pt x="3669461" y="831268"/>
                  </a:cubicBezTo>
                  <a:cubicBezTo>
                    <a:pt x="3664159" y="836571"/>
                    <a:pt x="3656967" y="839550"/>
                    <a:pt x="3649468" y="839550"/>
                  </a:cubicBezTo>
                  <a:lnTo>
                    <a:pt x="28276" y="839550"/>
                  </a:lnTo>
                  <a:cubicBezTo>
                    <a:pt x="20776" y="839550"/>
                    <a:pt x="13584" y="836571"/>
                    <a:pt x="8282" y="831268"/>
                  </a:cubicBezTo>
                  <a:cubicBezTo>
                    <a:pt x="2979" y="825965"/>
                    <a:pt x="0" y="818773"/>
                    <a:pt x="0" y="811274"/>
                  </a:cubicBezTo>
                  <a:lnTo>
                    <a:pt x="0" y="28276"/>
                  </a:lnTo>
                  <a:cubicBezTo>
                    <a:pt x="0" y="20776"/>
                    <a:pt x="2979" y="13584"/>
                    <a:pt x="8282" y="8282"/>
                  </a:cubicBezTo>
                  <a:cubicBezTo>
                    <a:pt x="13584" y="2979"/>
                    <a:pt x="20776" y="0"/>
                    <a:pt x="28276" y="0"/>
                  </a:cubicBezTo>
                  <a:close/>
                </a:path>
              </a:pathLst>
            </a:custGeom>
            <a:solidFill>
              <a:srgbClr val="FFF5DF"/>
            </a:solidFill>
          </p:spPr>
        </p:sp>
        <p:sp>
          <p:nvSpPr>
            <p:cNvPr name="TextBox 11" id="11"/>
            <p:cNvSpPr txBox="true"/>
            <p:nvPr/>
          </p:nvSpPr>
          <p:spPr>
            <a:xfrm>
              <a:off x="0" y="-38100"/>
              <a:ext cx="3677743" cy="87765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4492307" y="1045625"/>
            <a:ext cx="3114967" cy="8418830"/>
          </a:xfrm>
          <a:custGeom>
            <a:avLst/>
            <a:gdLst/>
            <a:ahLst/>
            <a:cxnLst/>
            <a:rect r="r" b="b" t="t" l="l"/>
            <a:pathLst>
              <a:path h="8418830" w="3114967">
                <a:moveTo>
                  <a:pt x="0" y="0"/>
                </a:moveTo>
                <a:lnTo>
                  <a:pt x="3114967" y="0"/>
                </a:lnTo>
                <a:lnTo>
                  <a:pt x="3114967" y="8418831"/>
                </a:lnTo>
                <a:lnTo>
                  <a:pt x="0" y="8418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44198" y="1121825"/>
            <a:ext cx="13175636" cy="912489"/>
          </a:xfrm>
          <a:prstGeom prst="rect">
            <a:avLst/>
          </a:prstGeom>
        </p:spPr>
        <p:txBody>
          <a:bodyPr anchor="t" rtlCol="false" tIns="0" lIns="0" bIns="0" rIns="0">
            <a:spAutoFit/>
          </a:bodyPr>
          <a:lstStyle/>
          <a:p>
            <a:pPr algn="ctr">
              <a:lnSpc>
                <a:spcPts val="6948"/>
              </a:lnSpc>
            </a:pPr>
            <a:r>
              <a:rPr lang="en-US" sz="6494">
                <a:solidFill>
                  <a:srgbClr val="F4C366"/>
                </a:solidFill>
                <a:latin typeface="Boulder"/>
                <a:ea typeface="Boulder"/>
                <a:cs typeface="Boulder"/>
                <a:sym typeface="Boulder"/>
              </a:rPr>
              <a:t>How the model works:</a:t>
            </a:r>
          </a:p>
        </p:txBody>
      </p:sp>
      <p:sp>
        <p:nvSpPr>
          <p:cNvPr name="TextBox 14" id="14"/>
          <p:cNvSpPr txBox="true"/>
          <p:nvPr/>
        </p:nvSpPr>
        <p:spPr>
          <a:xfrm rot="0">
            <a:off x="2286448" y="3349595"/>
            <a:ext cx="13475371" cy="1561826"/>
          </a:xfrm>
          <a:prstGeom prst="rect">
            <a:avLst/>
          </a:prstGeom>
        </p:spPr>
        <p:txBody>
          <a:bodyPr anchor="t" rtlCol="false" tIns="0" lIns="0" bIns="0" rIns="0">
            <a:spAutoFit/>
          </a:bodyPr>
          <a:lstStyle/>
          <a:p>
            <a:pPr algn="l">
              <a:lnSpc>
                <a:spcPts val="4226"/>
              </a:lnSpc>
            </a:pPr>
            <a:r>
              <a:rPr lang="en-US" sz="3018" b="true">
                <a:solidFill>
                  <a:srgbClr val="723A36"/>
                </a:solidFill>
                <a:latin typeface="Quicksand Bold"/>
                <a:ea typeface="Quicksand Bold"/>
                <a:cs typeface="Quicksand Bold"/>
                <a:sym typeface="Quicksand Bold"/>
              </a:rPr>
              <a:t>Every time we pass in the “user ID” and the “movie”, we get the hidden vector for each. We use the inner product (Dot Product) of these vectors to predict the expected rating.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3882932">
            <a:off x="-1502294" y="6638423"/>
            <a:ext cx="6896545" cy="7523503"/>
          </a:xfrm>
          <a:custGeom>
            <a:avLst/>
            <a:gdLst/>
            <a:ahLst/>
            <a:cxnLst/>
            <a:rect r="r" b="b" t="t" l="l"/>
            <a:pathLst>
              <a:path h="7523503" w="6896545">
                <a:moveTo>
                  <a:pt x="0" y="0"/>
                </a:moveTo>
                <a:lnTo>
                  <a:pt x="6896545" y="0"/>
                </a:lnTo>
                <a:lnTo>
                  <a:pt x="6896545" y="7523503"/>
                </a:lnTo>
                <a:lnTo>
                  <a:pt x="0" y="7523503"/>
                </a:lnTo>
                <a:lnTo>
                  <a:pt x="0" y="0"/>
                </a:lnTo>
                <a:close/>
              </a:path>
            </a:pathLst>
          </a:custGeom>
          <a:blipFill>
            <a:blip r:embed="rId2"/>
            <a:stretch>
              <a:fillRect l="0" t="0" r="0" b="0"/>
            </a:stretch>
          </a:blipFill>
        </p:spPr>
      </p:sp>
      <p:sp>
        <p:nvSpPr>
          <p:cNvPr name="Freeform 3" id="3"/>
          <p:cNvSpPr/>
          <p:nvPr/>
        </p:nvSpPr>
        <p:spPr>
          <a:xfrm flipH="false" flipV="false" rot="-10800000">
            <a:off x="-1255478" y="277031"/>
            <a:ext cx="3737474" cy="3863022"/>
          </a:xfrm>
          <a:custGeom>
            <a:avLst/>
            <a:gdLst/>
            <a:ahLst/>
            <a:cxnLst/>
            <a:rect r="r" b="b" t="t" l="l"/>
            <a:pathLst>
              <a:path h="3863022" w="3737474">
                <a:moveTo>
                  <a:pt x="0" y="0"/>
                </a:moveTo>
                <a:lnTo>
                  <a:pt x="3737474" y="0"/>
                </a:lnTo>
                <a:lnTo>
                  <a:pt x="3737474" y="3863022"/>
                </a:lnTo>
                <a:lnTo>
                  <a:pt x="0" y="3863022"/>
                </a:lnTo>
                <a:lnTo>
                  <a:pt x="0" y="0"/>
                </a:lnTo>
                <a:close/>
              </a:path>
            </a:pathLst>
          </a:custGeom>
          <a:blipFill>
            <a:blip r:embed="rId3"/>
            <a:stretch>
              <a:fillRect l="0" t="0" r="0" b="0"/>
            </a:stretch>
          </a:blipFill>
        </p:spPr>
      </p:sp>
      <p:sp>
        <p:nvSpPr>
          <p:cNvPr name="Freeform 4" id="4"/>
          <p:cNvSpPr/>
          <p:nvPr/>
        </p:nvSpPr>
        <p:spPr>
          <a:xfrm flipH="false" flipV="false" rot="-10800000">
            <a:off x="1082021" y="-797072"/>
            <a:ext cx="2230857" cy="2191817"/>
          </a:xfrm>
          <a:custGeom>
            <a:avLst/>
            <a:gdLst/>
            <a:ahLst/>
            <a:cxnLst/>
            <a:rect r="r" b="b" t="t" l="l"/>
            <a:pathLst>
              <a:path h="2191817" w="2230857">
                <a:moveTo>
                  <a:pt x="0" y="0"/>
                </a:moveTo>
                <a:lnTo>
                  <a:pt x="2230857" y="0"/>
                </a:lnTo>
                <a:lnTo>
                  <a:pt x="2230857" y="2191817"/>
                </a:lnTo>
                <a:lnTo>
                  <a:pt x="0" y="2191817"/>
                </a:lnTo>
                <a:lnTo>
                  <a:pt x="0" y="0"/>
                </a:lnTo>
                <a:close/>
              </a:path>
            </a:pathLst>
          </a:custGeom>
          <a:blipFill>
            <a:blip r:embed="rId4"/>
            <a:stretch>
              <a:fillRect l="0" t="0" r="0" b="0"/>
            </a:stretch>
          </a:blipFill>
        </p:spPr>
      </p:sp>
      <p:grpSp>
        <p:nvGrpSpPr>
          <p:cNvPr name="Group 5" id="5"/>
          <p:cNvGrpSpPr/>
          <p:nvPr/>
        </p:nvGrpSpPr>
        <p:grpSpPr>
          <a:xfrm rot="0">
            <a:off x="12671194" y="1621193"/>
            <a:ext cx="4588106" cy="7574547"/>
            <a:chOff x="0" y="0"/>
            <a:chExt cx="3841750" cy="6342380"/>
          </a:xfrm>
        </p:grpSpPr>
        <p:sp>
          <p:nvSpPr>
            <p:cNvPr name="Freeform 6" id="6"/>
            <p:cNvSpPr/>
            <p:nvPr/>
          </p:nvSpPr>
          <p:spPr>
            <a:xfrm flipH="false" flipV="false" rot="0">
              <a:off x="0" y="0"/>
              <a:ext cx="3841750" cy="6342507"/>
            </a:xfrm>
            <a:custGeom>
              <a:avLst/>
              <a:gdLst/>
              <a:ahLst/>
              <a:cxnLst/>
              <a:rect r="r" b="b" t="t" l="l"/>
              <a:pathLst>
                <a:path h="6342507" w="3841750">
                  <a:moveTo>
                    <a:pt x="3841750" y="5823204"/>
                  </a:moveTo>
                  <a:lnTo>
                    <a:pt x="3223133" y="5823204"/>
                  </a:lnTo>
                  <a:cubicBezTo>
                    <a:pt x="3287268" y="5983732"/>
                    <a:pt x="3322574" y="6158992"/>
                    <a:pt x="3322574" y="6342507"/>
                  </a:cubicBezTo>
                  <a:lnTo>
                    <a:pt x="519176" y="6342507"/>
                  </a:lnTo>
                  <a:cubicBezTo>
                    <a:pt x="519176" y="6158992"/>
                    <a:pt x="554482" y="5983859"/>
                    <a:pt x="618617" y="5823204"/>
                  </a:cubicBezTo>
                  <a:lnTo>
                    <a:pt x="0" y="5823204"/>
                  </a:lnTo>
                  <a:lnTo>
                    <a:pt x="0" y="519303"/>
                  </a:lnTo>
                  <a:lnTo>
                    <a:pt x="618617" y="519303"/>
                  </a:lnTo>
                  <a:cubicBezTo>
                    <a:pt x="554482" y="358648"/>
                    <a:pt x="519176" y="183515"/>
                    <a:pt x="519176" y="0"/>
                  </a:cubicBezTo>
                  <a:lnTo>
                    <a:pt x="3322447" y="0"/>
                  </a:lnTo>
                  <a:cubicBezTo>
                    <a:pt x="3322447" y="183515"/>
                    <a:pt x="3287141" y="358648"/>
                    <a:pt x="3223006" y="519303"/>
                  </a:cubicBezTo>
                  <a:lnTo>
                    <a:pt x="3841623" y="519303"/>
                  </a:lnTo>
                  <a:lnTo>
                    <a:pt x="3841623" y="5823204"/>
                  </a:lnTo>
                  <a:close/>
                </a:path>
              </a:pathLst>
            </a:custGeom>
            <a:blipFill>
              <a:blip r:embed="rId5"/>
              <a:stretch>
                <a:fillRect l="0" t="-11332" r="0" b="-11332"/>
              </a:stretch>
            </a:blipFill>
          </p:spPr>
        </p:sp>
      </p:grpSp>
      <p:sp>
        <p:nvSpPr>
          <p:cNvPr name="Freeform 7" id="7"/>
          <p:cNvSpPr/>
          <p:nvPr/>
        </p:nvSpPr>
        <p:spPr>
          <a:xfrm flipH="false" flipV="false" rot="1056466">
            <a:off x="15685043" y="5763258"/>
            <a:ext cx="4953466" cy="5526179"/>
          </a:xfrm>
          <a:custGeom>
            <a:avLst/>
            <a:gdLst/>
            <a:ahLst/>
            <a:cxnLst/>
            <a:rect r="r" b="b" t="t" l="l"/>
            <a:pathLst>
              <a:path h="5526179" w="4953466">
                <a:moveTo>
                  <a:pt x="0" y="0"/>
                </a:moveTo>
                <a:lnTo>
                  <a:pt x="4953466" y="0"/>
                </a:lnTo>
                <a:lnTo>
                  <a:pt x="4953466" y="5526179"/>
                </a:lnTo>
                <a:lnTo>
                  <a:pt x="0" y="5526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88514" y="8787921"/>
            <a:ext cx="4953466" cy="5526179"/>
          </a:xfrm>
          <a:custGeom>
            <a:avLst/>
            <a:gdLst/>
            <a:ahLst/>
            <a:cxnLst/>
            <a:rect r="r" b="b" t="t" l="l"/>
            <a:pathLst>
              <a:path h="5526179" w="4953466">
                <a:moveTo>
                  <a:pt x="0" y="0"/>
                </a:moveTo>
                <a:lnTo>
                  <a:pt x="4953466" y="0"/>
                </a:lnTo>
                <a:lnTo>
                  <a:pt x="4953466" y="5526179"/>
                </a:lnTo>
                <a:lnTo>
                  <a:pt x="0" y="5526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743505" y="6825141"/>
            <a:ext cx="3178755" cy="572587"/>
          </a:xfrm>
          <a:custGeom>
            <a:avLst/>
            <a:gdLst/>
            <a:ahLst/>
            <a:cxnLst/>
            <a:rect r="r" b="b" t="t" l="l"/>
            <a:pathLst>
              <a:path h="572587" w="3178755">
                <a:moveTo>
                  <a:pt x="0" y="0"/>
                </a:moveTo>
                <a:lnTo>
                  <a:pt x="3178755" y="0"/>
                </a:lnTo>
                <a:lnTo>
                  <a:pt x="3178755" y="572587"/>
                </a:lnTo>
                <a:lnTo>
                  <a:pt x="0" y="572587"/>
                </a:lnTo>
                <a:lnTo>
                  <a:pt x="0" y="0"/>
                </a:lnTo>
                <a:close/>
              </a:path>
            </a:pathLst>
          </a:custGeom>
          <a:blipFill>
            <a:blip r:embed="rId8"/>
            <a:stretch>
              <a:fillRect l="0" t="0" r="0" b="-4785"/>
            </a:stretch>
          </a:blipFill>
        </p:spPr>
      </p:sp>
      <p:sp>
        <p:nvSpPr>
          <p:cNvPr name="Freeform 10" id="10"/>
          <p:cNvSpPr/>
          <p:nvPr/>
        </p:nvSpPr>
        <p:spPr>
          <a:xfrm flipH="false" flipV="false" rot="0">
            <a:off x="16629175" y="-1264340"/>
            <a:ext cx="3317649" cy="4799492"/>
          </a:xfrm>
          <a:custGeom>
            <a:avLst/>
            <a:gdLst/>
            <a:ahLst/>
            <a:cxnLst/>
            <a:rect r="r" b="b" t="t" l="l"/>
            <a:pathLst>
              <a:path h="4799492" w="3317649">
                <a:moveTo>
                  <a:pt x="0" y="0"/>
                </a:moveTo>
                <a:lnTo>
                  <a:pt x="3317650" y="0"/>
                </a:lnTo>
                <a:lnTo>
                  <a:pt x="3317650" y="4799493"/>
                </a:lnTo>
                <a:lnTo>
                  <a:pt x="0" y="4799493"/>
                </a:lnTo>
                <a:lnTo>
                  <a:pt x="0" y="0"/>
                </a:lnTo>
                <a:close/>
              </a:path>
            </a:pathLst>
          </a:custGeom>
          <a:blipFill>
            <a:blip r:embed="rId9"/>
            <a:stretch>
              <a:fillRect l="0" t="0" r="0" b="0"/>
            </a:stretch>
          </a:blipFill>
        </p:spPr>
      </p:sp>
      <p:sp>
        <p:nvSpPr>
          <p:cNvPr name="Freeform 11" id="11"/>
          <p:cNvSpPr/>
          <p:nvPr/>
        </p:nvSpPr>
        <p:spPr>
          <a:xfrm flipH="false" flipV="false" rot="0">
            <a:off x="14453404" y="-3404747"/>
            <a:ext cx="3317649" cy="4799492"/>
          </a:xfrm>
          <a:custGeom>
            <a:avLst/>
            <a:gdLst/>
            <a:ahLst/>
            <a:cxnLst/>
            <a:rect r="r" b="b" t="t" l="l"/>
            <a:pathLst>
              <a:path h="4799492" w="3317649">
                <a:moveTo>
                  <a:pt x="0" y="0"/>
                </a:moveTo>
                <a:lnTo>
                  <a:pt x="3317649" y="0"/>
                </a:lnTo>
                <a:lnTo>
                  <a:pt x="3317649" y="4799492"/>
                </a:lnTo>
                <a:lnTo>
                  <a:pt x="0" y="4799492"/>
                </a:lnTo>
                <a:lnTo>
                  <a:pt x="0" y="0"/>
                </a:lnTo>
                <a:close/>
              </a:path>
            </a:pathLst>
          </a:custGeom>
          <a:blipFill>
            <a:blip r:embed="rId9"/>
            <a:stretch>
              <a:fillRect l="0" t="0" r="0" b="0"/>
            </a:stretch>
          </a:blipFill>
        </p:spPr>
      </p:sp>
      <p:sp>
        <p:nvSpPr>
          <p:cNvPr name="TextBox 12" id="12"/>
          <p:cNvSpPr txBox="true"/>
          <p:nvPr/>
        </p:nvSpPr>
        <p:spPr>
          <a:xfrm rot="0">
            <a:off x="2928383" y="3228594"/>
            <a:ext cx="8808998" cy="613117"/>
          </a:xfrm>
          <a:prstGeom prst="rect">
            <a:avLst/>
          </a:prstGeom>
        </p:spPr>
        <p:txBody>
          <a:bodyPr anchor="t" rtlCol="false" tIns="0" lIns="0" bIns="0" rIns="0">
            <a:spAutoFit/>
          </a:bodyPr>
          <a:lstStyle/>
          <a:p>
            <a:pPr algn="ctr">
              <a:lnSpc>
                <a:spcPts val="4429"/>
              </a:lnSpc>
            </a:pPr>
            <a:r>
              <a:rPr lang="en-US" b="true" sz="4026" spc="749">
                <a:solidFill>
                  <a:srgbClr val="FFFFFF"/>
                </a:solidFill>
                <a:latin typeface="Coco Gothic Bold"/>
                <a:ea typeface="Coco Gothic Bold"/>
                <a:cs typeface="Coco Gothic Bold"/>
                <a:sym typeface="Coco Gothic Bold"/>
              </a:rPr>
              <a:t>SPECIAL GREETINGS TO:</a:t>
            </a:r>
          </a:p>
        </p:txBody>
      </p:sp>
      <p:sp>
        <p:nvSpPr>
          <p:cNvPr name="TextBox 13" id="13"/>
          <p:cNvSpPr txBox="true"/>
          <p:nvPr/>
        </p:nvSpPr>
        <p:spPr>
          <a:xfrm rot="0">
            <a:off x="3064448" y="4264920"/>
            <a:ext cx="8980350" cy="1585711"/>
          </a:xfrm>
          <a:prstGeom prst="rect">
            <a:avLst/>
          </a:prstGeom>
        </p:spPr>
        <p:txBody>
          <a:bodyPr anchor="t" rtlCol="false" tIns="0" lIns="0" bIns="0" rIns="0">
            <a:spAutoFit/>
          </a:bodyPr>
          <a:lstStyle/>
          <a:p>
            <a:pPr algn="ctr">
              <a:lnSpc>
                <a:spcPts val="13013"/>
              </a:lnSpc>
            </a:pPr>
            <a:r>
              <a:rPr lang="en-US" sz="9295">
                <a:solidFill>
                  <a:srgbClr val="FEFCE6"/>
                </a:solidFill>
                <a:latin typeface="Brittany"/>
                <a:ea typeface="Brittany"/>
                <a:cs typeface="Brittany"/>
                <a:sym typeface="Brittany"/>
              </a:rPr>
              <a:t>Dr. Sayed  Haggag</a:t>
            </a:r>
          </a:p>
        </p:txBody>
      </p:sp>
      <p:sp>
        <p:nvSpPr>
          <p:cNvPr name="Freeform 14" id="14"/>
          <p:cNvSpPr/>
          <p:nvPr/>
        </p:nvSpPr>
        <p:spPr>
          <a:xfrm flipH="false" flipV="false" rot="0">
            <a:off x="14782567" y="8275615"/>
            <a:ext cx="4953466" cy="5526179"/>
          </a:xfrm>
          <a:custGeom>
            <a:avLst/>
            <a:gdLst/>
            <a:ahLst/>
            <a:cxnLst/>
            <a:rect r="r" b="b" t="t" l="l"/>
            <a:pathLst>
              <a:path h="5526179" w="4953466">
                <a:moveTo>
                  <a:pt x="0" y="0"/>
                </a:moveTo>
                <a:lnTo>
                  <a:pt x="4953466" y="0"/>
                </a:lnTo>
                <a:lnTo>
                  <a:pt x="4953466" y="5526179"/>
                </a:lnTo>
                <a:lnTo>
                  <a:pt x="0" y="5526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0" y="5433508"/>
            <a:ext cx="3417020" cy="4218543"/>
          </a:xfrm>
          <a:custGeom>
            <a:avLst/>
            <a:gdLst/>
            <a:ahLst/>
            <a:cxnLst/>
            <a:rect r="r" b="b" t="t" l="l"/>
            <a:pathLst>
              <a:path h="4218543" w="3417020">
                <a:moveTo>
                  <a:pt x="0" y="0"/>
                </a:moveTo>
                <a:lnTo>
                  <a:pt x="3417020" y="0"/>
                </a:lnTo>
                <a:lnTo>
                  <a:pt x="3417020" y="4218543"/>
                </a:lnTo>
                <a:lnTo>
                  <a:pt x="0" y="421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870980" y="5433508"/>
            <a:ext cx="3417020" cy="4218543"/>
          </a:xfrm>
          <a:custGeom>
            <a:avLst/>
            <a:gdLst/>
            <a:ahLst/>
            <a:cxnLst/>
            <a:rect r="r" b="b" t="t" l="l"/>
            <a:pathLst>
              <a:path h="4218543" w="3417020">
                <a:moveTo>
                  <a:pt x="0" y="0"/>
                </a:moveTo>
                <a:lnTo>
                  <a:pt x="3417020" y="0"/>
                </a:lnTo>
                <a:lnTo>
                  <a:pt x="3417020" y="4218543"/>
                </a:lnTo>
                <a:lnTo>
                  <a:pt x="0" y="421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2103983" y="2940193"/>
            <a:ext cx="14080034" cy="6116483"/>
            <a:chOff x="0" y="0"/>
            <a:chExt cx="3708322" cy="1610925"/>
          </a:xfrm>
        </p:grpSpPr>
        <p:sp>
          <p:nvSpPr>
            <p:cNvPr name="Freeform 12" id="12"/>
            <p:cNvSpPr/>
            <p:nvPr/>
          </p:nvSpPr>
          <p:spPr>
            <a:xfrm flipH="false" flipV="false" rot="0">
              <a:off x="0" y="0"/>
              <a:ext cx="3708322" cy="1610926"/>
            </a:xfrm>
            <a:custGeom>
              <a:avLst/>
              <a:gdLst/>
              <a:ahLst/>
              <a:cxnLst/>
              <a:rect r="r" b="b" t="t" l="l"/>
              <a:pathLst>
                <a:path h="1610926" w="3708322">
                  <a:moveTo>
                    <a:pt x="28042" y="0"/>
                  </a:moveTo>
                  <a:lnTo>
                    <a:pt x="3680279" y="0"/>
                  </a:lnTo>
                  <a:cubicBezTo>
                    <a:pt x="3687717" y="0"/>
                    <a:pt x="3694849" y="2954"/>
                    <a:pt x="3700108" y="8213"/>
                  </a:cubicBezTo>
                  <a:cubicBezTo>
                    <a:pt x="3705367" y="13472"/>
                    <a:pt x="3708322" y="20605"/>
                    <a:pt x="3708322" y="28042"/>
                  </a:cubicBezTo>
                  <a:lnTo>
                    <a:pt x="3708322" y="1582883"/>
                  </a:lnTo>
                  <a:cubicBezTo>
                    <a:pt x="3708322" y="1590320"/>
                    <a:pt x="3705367" y="1597453"/>
                    <a:pt x="3700108" y="1602712"/>
                  </a:cubicBezTo>
                  <a:cubicBezTo>
                    <a:pt x="3694849" y="1607971"/>
                    <a:pt x="3687717" y="1610926"/>
                    <a:pt x="3680279" y="1610926"/>
                  </a:cubicBezTo>
                  <a:lnTo>
                    <a:pt x="28042" y="1610926"/>
                  </a:lnTo>
                  <a:cubicBezTo>
                    <a:pt x="20605" y="1610926"/>
                    <a:pt x="13472" y="1607971"/>
                    <a:pt x="8213" y="1602712"/>
                  </a:cubicBezTo>
                  <a:cubicBezTo>
                    <a:pt x="2954" y="1597453"/>
                    <a:pt x="0" y="1590320"/>
                    <a:pt x="0" y="1582883"/>
                  </a:cubicBezTo>
                  <a:lnTo>
                    <a:pt x="0" y="28042"/>
                  </a:lnTo>
                  <a:cubicBezTo>
                    <a:pt x="0" y="20605"/>
                    <a:pt x="2954" y="13472"/>
                    <a:pt x="8213" y="8213"/>
                  </a:cubicBezTo>
                  <a:cubicBezTo>
                    <a:pt x="13472" y="2954"/>
                    <a:pt x="20605" y="0"/>
                    <a:pt x="28042" y="0"/>
                  </a:cubicBezTo>
                  <a:close/>
                </a:path>
              </a:pathLst>
            </a:custGeom>
            <a:solidFill>
              <a:srgbClr val="FFF5DF"/>
            </a:solidFill>
          </p:spPr>
        </p:sp>
        <p:sp>
          <p:nvSpPr>
            <p:cNvPr name="TextBox 13" id="13"/>
            <p:cNvSpPr txBox="true"/>
            <p:nvPr/>
          </p:nvSpPr>
          <p:spPr>
            <a:xfrm>
              <a:off x="0" y="-38100"/>
              <a:ext cx="3708322" cy="164902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3792307" y="4568879"/>
            <a:ext cx="10703387" cy="1149242"/>
          </a:xfrm>
          <a:custGeom>
            <a:avLst/>
            <a:gdLst/>
            <a:ahLst/>
            <a:cxnLst/>
            <a:rect r="r" b="b" t="t" l="l"/>
            <a:pathLst>
              <a:path h="1149242" w="10703387">
                <a:moveTo>
                  <a:pt x="0" y="0"/>
                </a:moveTo>
                <a:lnTo>
                  <a:pt x="10703386" y="0"/>
                </a:lnTo>
                <a:lnTo>
                  <a:pt x="10703386" y="1149242"/>
                </a:lnTo>
                <a:lnTo>
                  <a:pt x="0" y="1149242"/>
                </a:lnTo>
                <a:lnTo>
                  <a:pt x="0" y="0"/>
                </a:lnTo>
                <a:close/>
              </a:path>
            </a:pathLst>
          </a:custGeom>
          <a:blipFill>
            <a:blip r:embed="rId6"/>
            <a:stretch>
              <a:fillRect l="0" t="0" r="0" b="0"/>
            </a:stretch>
          </a:blipFill>
        </p:spPr>
      </p:sp>
      <p:sp>
        <p:nvSpPr>
          <p:cNvPr name="Freeform 15" id="15"/>
          <p:cNvSpPr/>
          <p:nvPr/>
        </p:nvSpPr>
        <p:spPr>
          <a:xfrm flipH="false" flipV="false" rot="0">
            <a:off x="4930878" y="7261702"/>
            <a:ext cx="9055876" cy="1537790"/>
          </a:xfrm>
          <a:custGeom>
            <a:avLst/>
            <a:gdLst/>
            <a:ahLst/>
            <a:cxnLst/>
            <a:rect r="r" b="b" t="t" l="l"/>
            <a:pathLst>
              <a:path h="1537790" w="9055876">
                <a:moveTo>
                  <a:pt x="0" y="0"/>
                </a:moveTo>
                <a:lnTo>
                  <a:pt x="9055876" y="0"/>
                </a:lnTo>
                <a:lnTo>
                  <a:pt x="9055876" y="1537791"/>
                </a:lnTo>
                <a:lnTo>
                  <a:pt x="0" y="1537791"/>
                </a:lnTo>
                <a:lnTo>
                  <a:pt x="0" y="0"/>
                </a:lnTo>
                <a:close/>
              </a:path>
            </a:pathLst>
          </a:custGeom>
          <a:blipFill>
            <a:blip r:embed="rId7"/>
            <a:stretch>
              <a:fillRect l="0" t="0" r="0" b="0"/>
            </a:stretch>
          </a:blipFill>
        </p:spPr>
      </p:sp>
      <p:sp>
        <p:nvSpPr>
          <p:cNvPr name="TextBox 16" id="16"/>
          <p:cNvSpPr txBox="true"/>
          <p:nvPr/>
        </p:nvSpPr>
        <p:spPr>
          <a:xfrm rot="0">
            <a:off x="1447474" y="1123950"/>
            <a:ext cx="15393051" cy="1016839"/>
          </a:xfrm>
          <a:prstGeom prst="rect">
            <a:avLst/>
          </a:prstGeom>
        </p:spPr>
        <p:txBody>
          <a:bodyPr anchor="t" rtlCol="false" tIns="0" lIns="0" bIns="0" rIns="0">
            <a:spAutoFit/>
          </a:bodyPr>
          <a:lstStyle/>
          <a:p>
            <a:pPr algn="ctr">
              <a:lnSpc>
                <a:spcPts val="7816"/>
              </a:lnSpc>
            </a:pPr>
            <a:r>
              <a:rPr lang="en-US" sz="7304">
                <a:solidFill>
                  <a:srgbClr val="F4C366"/>
                </a:solidFill>
                <a:latin typeface="Boulder"/>
                <a:ea typeface="Boulder"/>
                <a:cs typeface="Boulder"/>
                <a:sym typeface="Boulder"/>
              </a:rPr>
              <a:t>(Optimization Techniques)</a:t>
            </a:r>
          </a:p>
        </p:txBody>
      </p:sp>
      <p:sp>
        <p:nvSpPr>
          <p:cNvPr name="TextBox 17" id="17"/>
          <p:cNvSpPr txBox="true"/>
          <p:nvPr/>
        </p:nvSpPr>
        <p:spPr>
          <a:xfrm rot="0">
            <a:off x="3222596" y="3465091"/>
            <a:ext cx="11842809" cy="834390"/>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We use the Stochastic Gradient Descent (SGD) algorithm to update the vectors based on the errors computed from the predictions:</a:t>
            </a:r>
          </a:p>
        </p:txBody>
      </p:sp>
      <p:sp>
        <p:nvSpPr>
          <p:cNvPr name="TextBox 18" id="18"/>
          <p:cNvSpPr txBox="true"/>
          <p:nvPr/>
        </p:nvSpPr>
        <p:spPr>
          <a:xfrm rot="0">
            <a:off x="3222596" y="6160613"/>
            <a:ext cx="11842809" cy="834390"/>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We calculate the error between the predicted and actual valuation using a cost function such as MSE and then update the coefficients based on this error.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028700" y="1123950"/>
            <a:ext cx="9735328" cy="220853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K-means Clustering :</a:t>
            </a:r>
          </a:p>
        </p:txBody>
      </p:sp>
      <p:grpSp>
        <p:nvGrpSpPr>
          <p:cNvPr name="Group 10" id="10"/>
          <p:cNvGrpSpPr/>
          <p:nvPr/>
        </p:nvGrpSpPr>
        <p:grpSpPr>
          <a:xfrm rot="0">
            <a:off x="1028700" y="4214812"/>
            <a:ext cx="16230600" cy="3172802"/>
            <a:chOff x="0" y="0"/>
            <a:chExt cx="21640800" cy="4230402"/>
          </a:xfrm>
        </p:grpSpPr>
        <p:grpSp>
          <p:nvGrpSpPr>
            <p:cNvPr name="Group 11" id="11"/>
            <p:cNvGrpSpPr/>
            <p:nvPr/>
          </p:nvGrpSpPr>
          <p:grpSpPr>
            <a:xfrm rot="0">
              <a:off x="0" y="0"/>
              <a:ext cx="21640800" cy="4230402"/>
              <a:chOff x="0" y="0"/>
              <a:chExt cx="3404935" cy="665606"/>
            </a:xfrm>
          </p:grpSpPr>
          <p:sp>
            <p:nvSpPr>
              <p:cNvPr name="Freeform 12" id="12"/>
              <p:cNvSpPr/>
              <p:nvPr/>
            </p:nvSpPr>
            <p:spPr>
              <a:xfrm flipH="false" flipV="false" rot="0">
                <a:off x="0" y="0"/>
                <a:ext cx="3404935" cy="665606"/>
              </a:xfrm>
              <a:custGeom>
                <a:avLst/>
                <a:gdLst/>
                <a:ahLst/>
                <a:cxnLst/>
                <a:rect r="r" b="b" t="t" l="l"/>
                <a:pathLst>
                  <a:path h="665606" w="3404935">
                    <a:moveTo>
                      <a:pt x="24327" y="0"/>
                    </a:moveTo>
                    <a:lnTo>
                      <a:pt x="3380608" y="0"/>
                    </a:lnTo>
                    <a:cubicBezTo>
                      <a:pt x="3394043" y="0"/>
                      <a:pt x="3404935" y="10891"/>
                      <a:pt x="3404935" y="24327"/>
                    </a:cubicBezTo>
                    <a:lnTo>
                      <a:pt x="3404935" y="641279"/>
                    </a:lnTo>
                    <a:cubicBezTo>
                      <a:pt x="3404935" y="654714"/>
                      <a:pt x="3394043" y="665606"/>
                      <a:pt x="3380608" y="665606"/>
                    </a:cubicBezTo>
                    <a:lnTo>
                      <a:pt x="24327" y="665606"/>
                    </a:lnTo>
                    <a:cubicBezTo>
                      <a:pt x="10891" y="665606"/>
                      <a:pt x="0" y="654714"/>
                      <a:pt x="0" y="641279"/>
                    </a:cubicBezTo>
                    <a:lnTo>
                      <a:pt x="0" y="24327"/>
                    </a:lnTo>
                    <a:cubicBezTo>
                      <a:pt x="0" y="10891"/>
                      <a:pt x="10891" y="0"/>
                      <a:pt x="24327" y="0"/>
                    </a:cubicBezTo>
                    <a:close/>
                  </a:path>
                </a:pathLst>
              </a:custGeom>
              <a:solidFill>
                <a:srgbClr val="FFF5DF"/>
              </a:solidFill>
            </p:spPr>
          </p:sp>
          <p:sp>
            <p:nvSpPr>
              <p:cNvPr name="TextBox 13" id="13"/>
              <p:cNvSpPr txBox="true"/>
              <p:nvPr/>
            </p:nvSpPr>
            <p:spPr>
              <a:xfrm>
                <a:off x="0" y="-38100"/>
                <a:ext cx="3404935" cy="70370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886322" y="636242"/>
              <a:ext cx="19868155" cy="2921986"/>
            </a:xfrm>
            <a:prstGeom prst="rect">
              <a:avLst/>
            </a:prstGeom>
          </p:spPr>
          <p:txBody>
            <a:bodyPr anchor="t" rtlCol="false" tIns="0" lIns="0" bIns="0" rIns="0">
              <a:spAutoFit/>
            </a:bodyPr>
            <a:lstStyle/>
            <a:p>
              <a:pPr algn="l">
                <a:lnSpc>
                  <a:spcPts val="4406"/>
                </a:lnSpc>
              </a:pPr>
              <a:r>
                <a:rPr lang="en-US" sz="3389" b="true">
                  <a:solidFill>
                    <a:srgbClr val="723A36"/>
                  </a:solidFill>
                  <a:latin typeface="Quicksand Bold"/>
                  <a:ea typeface="Quicksand Bold"/>
                  <a:cs typeface="Quicksand Bold"/>
                  <a:sym typeface="Quicksand Bold"/>
                </a:rPr>
                <a:t>After the matrix analysis and rating prediction are done, the K-means algorithm is used to cluster the movies based on the similarity in ratings. This helps in classifying the movies into groups that have similar characteristics based on the users’ preferences.</a:t>
              </a:r>
            </a:p>
          </p:txBody>
        </p:sp>
      </p:grpSp>
      <p:sp>
        <p:nvSpPr>
          <p:cNvPr name="Freeform 15" id="15"/>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2544053" y="1476186"/>
            <a:ext cx="13056849" cy="220853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Summary of what was explained:</a:t>
            </a:r>
          </a:p>
        </p:txBody>
      </p:sp>
      <p:grpSp>
        <p:nvGrpSpPr>
          <p:cNvPr name="Group 10" id="10"/>
          <p:cNvGrpSpPr/>
          <p:nvPr/>
        </p:nvGrpSpPr>
        <p:grpSpPr>
          <a:xfrm rot="0">
            <a:off x="1301447" y="4208591"/>
            <a:ext cx="3030705" cy="5049709"/>
            <a:chOff x="0" y="0"/>
            <a:chExt cx="4040940" cy="6732945"/>
          </a:xfrm>
        </p:grpSpPr>
        <p:grpSp>
          <p:nvGrpSpPr>
            <p:cNvPr name="Group 11" id="11"/>
            <p:cNvGrpSpPr/>
            <p:nvPr/>
          </p:nvGrpSpPr>
          <p:grpSpPr>
            <a:xfrm rot="0">
              <a:off x="0" y="554271"/>
              <a:ext cx="4040940" cy="6178674"/>
              <a:chOff x="0" y="0"/>
              <a:chExt cx="798210" cy="1220479"/>
            </a:xfrm>
          </p:grpSpPr>
          <p:sp>
            <p:nvSpPr>
              <p:cNvPr name="Freeform 12" id="12"/>
              <p:cNvSpPr/>
              <p:nvPr/>
            </p:nvSpPr>
            <p:spPr>
              <a:xfrm flipH="false" flipV="false" rot="0">
                <a:off x="0" y="0"/>
                <a:ext cx="798210" cy="1220479"/>
              </a:xfrm>
              <a:custGeom>
                <a:avLst/>
                <a:gdLst/>
                <a:ahLst/>
                <a:cxnLst/>
                <a:rect r="r" b="b" t="t" l="l"/>
                <a:pathLst>
                  <a:path h="1220479" w="798210">
                    <a:moveTo>
                      <a:pt x="65951" y="0"/>
                    </a:moveTo>
                    <a:lnTo>
                      <a:pt x="732259" y="0"/>
                    </a:lnTo>
                    <a:cubicBezTo>
                      <a:pt x="768683" y="0"/>
                      <a:pt x="798210" y="29527"/>
                      <a:pt x="798210" y="65951"/>
                    </a:cubicBezTo>
                    <a:lnTo>
                      <a:pt x="798210" y="1154527"/>
                    </a:lnTo>
                    <a:cubicBezTo>
                      <a:pt x="798210" y="1190951"/>
                      <a:pt x="768683" y="1220479"/>
                      <a:pt x="732259" y="1220479"/>
                    </a:cubicBezTo>
                    <a:lnTo>
                      <a:pt x="65951" y="1220479"/>
                    </a:lnTo>
                    <a:cubicBezTo>
                      <a:pt x="29527" y="1220479"/>
                      <a:pt x="0" y="1190951"/>
                      <a:pt x="0" y="1154527"/>
                    </a:cubicBezTo>
                    <a:lnTo>
                      <a:pt x="0" y="65951"/>
                    </a:lnTo>
                    <a:cubicBezTo>
                      <a:pt x="0" y="29527"/>
                      <a:pt x="29527" y="0"/>
                      <a:pt x="65951" y="0"/>
                    </a:cubicBezTo>
                    <a:close/>
                  </a:path>
                </a:pathLst>
              </a:custGeom>
              <a:solidFill>
                <a:srgbClr val="FFF5DF"/>
              </a:solidFill>
            </p:spPr>
          </p:sp>
          <p:sp>
            <p:nvSpPr>
              <p:cNvPr name="TextBox 13" id="13"/>
              <p:cNvSpPr txBox="true"/>
              <p:nvPr/>
            </p:nvSpPr>
            <p:spPr>
              <a:xfrm>
                <a:off x="0" y="-38100"/>
                <a:ext cx="798210" cy="1258579"/>
              </a:xfrm>
              <a:prstGeom prst="rect">
                <a:avLst/>
              </a:prstGeom>
            </p:spPr>
            <p:txBody>
              <a:bodyPr anchor="ctr" rtlCol="false" tIns="100350" lIns="100350" bIns="100350" rIns="100350"/>
              <a:lstStyle/>
              <a:p>
                <a:pPr algn="ctr">
                  <a:lnSpc>
                    <a:spcPts val="2659"/>
                  </a:lnSpc>
                  <a:spcBef>
                    <a:spcPct val="0"/>
                  </a:spcBef>
                </a:pPr>
              </a:p>
            </p:txBody>
          </p:sp>
        </p:grpSp>
        <p:sp>
          <p:nvSpPr>
            <p:cNvPr name="TextBox 14" id="14"/>
            <p:cNvSpPr txBox="true"/>
            <p:nvPr/>
          </p:nvSpPr>
          <p:spPr>
            <a:xfrm rot="0">
              <a:off x="466432" y="1748195"/>
              <a:ext cx="3111500" cy="3887469"/>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We used collaborative filtering based on matrix analysis to recommend movies.</a:t>
              </a:r>
            </a:p>
          </p:txBody>
        </p:sp>
        <p:grpSp>
          <p:nvGrpSpPr>
            <p:cNvPr name="Group 15" id="15"/>
            <p:cNvGrpSpPr/>
            <p:nvPr/>
          </p:nvGrpSpPr>
          <p:grpSpPr>
            <a:xfrm rot="0">
              <a:off x="1466199" y="0"/>
              <a:ext cx="1108543" cy="11085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19"/>
                  </a:lnSpc>
                </a:pPr>
              </a:p>
            </p:txBody>
          </p:sp>
        </p:grpSp>
        <p:sp>
          <p:nvSpPr>
            <p:cNvPr name="TextBox 18" id="18"/>
            <p:cNvSpPr txBox="true"/>
            <p:nvPr/>
          </p:nvSpPr>
          <p:spPr>
            <a:xfrm rot="0">
              <a:off x="1817350" y="66675"/>
              <a:ext cx="406240" cy="957697"/>
            </a:xfrm>
            <a:prstGeom prst="rect">
              <a:avLst/>
            </a:prstGeom>
          </p:spPr>
          <p:txBody>
            <a:bodyPr anchor="t" rtlCol="false" tIns="0" lIns="0" bIns="0" rIns="0">
              <a:spAutoFit/>
            </a:bodyPr>
            <a:lstStyle/>
            <a:p>
              <a:pPr algn="ctr">
                <a:lnSpc>
                  <a:spcPts val="5416"/>
                </a:lnSpc>
              </a:pPr>
              <a:r>
                <a:rPr lang="en-US" sz="5062">
                  <a:solidFill>
                    <a:srgbClr val="F4C366"/>
                  </a:solidFill>
                  <a:latin typeface="Boulder"/>
                  <a:ea typeface="Boulder"/>
                  <a:cs typeface="Boulder"/>
                  <a:sym typeface="Boulder"/>
                </a:rPr>
                <a:t>1</a:t>
              </a:r>
            </a:p>
          </p:txBody>
        </p:sp>
      </p:grpSp>
      <p:grpSp>
        <p:nvGrpSpPr>
          <p:cNvPr name="Group 19" id="19"/>
          <p:cNvGrpSpPr/>
          <p:nvPr/>
        </p:nvGrpSpPr>
        <p:grpSpPr>
          <a:xfrm rot="0">
            <a:off x="4875077" y="4208591"/>
            <a:ext cx="5240441" cy="5049709"/>
            <a:chOff x="0" y="0"/>
            <a:chExt cx="6987255" cy="6732945"/>
          </a:xfrm>
        </p:grpSpPr>
        <p:grpSp>
          <p:nvGrpSpPr>
            <p:cNvPr name="Group 20" id="20"/>
            <p:cNvGrpSpPr/>
            <p:nvPr/>
          </p:nvGrpSpPr>
          <p:grpSpPr>
            <a:xfrm rot="0">
              <a:off x="0" y="554271"/>
              <a:ext cx="6987255" cy="6178674"/>
              <a:chOff x="0" y="0"/>
              <a:chExt cx="1380198" cy="1220479"/>
            </a:xfrm>
          </p:grpSpPr>
          <p:sp>
            <p:nvSpPr>
              <p:cNvPr name="Freeform 21" id="21"/>
              <p:cNvSpPr/>
              <p:nvPr/>
            </p:nvSpPr>
            <p:spPr>
              <a:xfrm flipH="false" flipV="false" rot="0">
                <a:off x="0" y="0"/>
                <a:ext cx="1380199" cy="1220479"/>
              </a:xfrm>
              <a:custGeom>
                <a:avLst/>
                <a:gdLst/>
                <a:ahLst/>
                <a:cxnLst/>
                <a:rect r="r" b="b" t="t" l="l"/>
                <a:pathLst>
                  <a:path h="1220479" w="1380199">
                    <a:moveTo>
                      <a:pt x="38142" y="0"/>
                    </a:moveTo>
                    <a:lnTo>
                      <a:pt x="1342057" y="0"/>
                    </a:lnTo>
                    <a:cubicBezTo>
                      <a:pt x="1352173" y="0"/>
                      <a:pt x="1361874" y="4018"/>
                      <a:pt x="1369027" y="11171"/>
                    </a:cubicBezTo>
                    <a:cubicBezTo>
                      <a:pt x="1376180" y="18324"/>
                      <a:pt x="1380199" y="28026"/>
                      <a:pt x="1380199" y="38142"/>
                    </a:cubicBezTo>
                    <a:lnTo>
                      <a:pt x="1380199" y="1182337"/>
                    </a:lnTo>
                    <a:cubicBezTo>
                      <a:pt x="1380199" y="1192453"/>
                      <a:pt x="1376180" y="1202154"/>
                      <a:pt x="1369027" y="1209307"/>
                    </a:cubicBezTo>
                    <a:cubicBezTo>
                      <a:pt x="1361874" y="1216460"/>
                      <a:pt x="1352173" y="1220479"/>
                      <a:pt x="1342057" y="1220479"/>
                    </a:cubicBezTo>
                    <a:lnTo>
                      <a:pt x="38142" y="1220479"/>
                    </a:lnTo>
                    <a:cubicBezTo>
                      <a:pt x="28026" y="1220479"/>
                      <a:pt x="18324" y="1216460"/>
                      <a:pt x="11171" y="1209307"/>
                    </a:cubicBezTo>
                    <a:cubicBezTo>
                      <a:pt x="4018" y="1202154"/>
                      <a:pt x="0" y="1192453"/>
                      <a:pt x="0" y="1182337"/>
                    </a:cubicBezTo>
                    <a:lnTo>
                      <a:pt x="0" y="38142"/>
                    </a:lnTo>
                    <a:cubicBezTo>
                      <a:pt x="0" y="28026"/>
                      <a:pt x="4018" y="18324"/>
                      <a:pt x="11171" y="11171"/>
                    </a:cubicBezTo>
                    <a:cubicBezTo>
                      <a:pt x="18324" y="4018"/>
                      <a:pt x="28026" y="0"/>
                      <a:pt x="38142" y="0"/>
                    </a:cubicBezTo>
                    <a:close/>
                  </a:path>
                </a:pathLst>
              </a:custGeom>
              <a:solidFill>
                <a:srgbClr val="FFF5DF"/>
              </a:solidFill>
            </p:spPr>
          </p:sp>
          <p:sp>
            <p:nvSpPr>
              <p:cNvPr name="TextBox 22" id="22"/>
              <p:cNvSpPr txBox="true"/>
              <p:nvPr/>
            </p:nvSpPr>
            <p:spPr>
              <a:xfrm>
                <a:off x="0" y="-38100"/>
                <a:ext cx="1380198" cy="1258579"/>
              </a:xfrm>
              <a:prstGeom prst="rect">
                <a:avLst/>
              </a:prstGeom>
            </p:spPr>
            <p:txBody>
              <a:bodyPr anchor="ctr" rtlCol="false" tIns="100350" lIns="100350" bIns="100350" rIns="100350"/>
              <a:lstStyle/>
              <a:p>
                <a:pPr algn="ctr">
                  <a:lnSpc>
                    <a:spcPts val="2659"/>
                  </a:lnSpc>
                  <a:spcBef>
                    <a:spcPct val="0"/>
                  </a:spcBef>
                </a:pPr>
              </a:p>
            </p:txBody>
          </p:sp>
        </p:grpSp>
        <p:sp>
          <p:nvSpPr>
            <p:cNvPr name="TextBox 23" id="23"/>
            <p:cNvSpPr txBox="true"/>
            <p:nvPr/>
          </p:nvSpPr>
          <p:spPr>
            <a:xfrm rot="0">
              <a:off x="465576" y="1478320"/>
              <a:ext cx="5859494" cy="4836371"/>
            </a:xfrm>
            <a:prstGeom prst="rect">
              <a:avLst/>
            </a:prstGeom>
          </p:spPr>
          <p:txBody>
            <a:bodyPr anchor="t" rtlCol="false" tIns="0" lIns="0" bIns="0" rIns="0">
              <a:spAutoFit/>
            </a:bodyPr>
            <a:lstStyle/>
            <a:p>
              <a:pPr algn="ctr">
                <a:lnSpc>
                  <a:spcPts val="3640"/>
                </a:lnSpc>
              </a:pPr>
              <a:r>
                <a:rPr lang="en-US" sz="2600" b="true">
                  <a:solidFill>
                    <a:srgbClr val="723A36"/>
                  </a:solidFill>
                  <a:latin typeface="Quicksand Bold"/>
                  <a:ea typeface="Quicksand Bold"/>
                  <a:cs typeface="Quicksand Bold"/>
                  <a:sym typeface="Quicksand Bold"/>
                </a:rPr>
                <a:t>The large matrix was divided into smaller matrices representing user and movie preferences, with performance optimization techniques such as Gradient Descent used to improve accuracy.</a:t>
              </a:r>
            </a:p>
          </p:txBody>
        </p:sp>
        <p:grpSp>
          <p:nvGrpSpPr>
            <p:cNvPr name="Group 24" id="24"/>
            <p:cNvGrpSpPr/>
            <p:nvPr/>
          </p:nvGrpSpPr>
          <p:grpSpPr>
            <a:xfrm rot="0">
              <a:off x="2841052" y="0"/>
              <a:ext cx="1108543" cy="110854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3119"/>
                  </a:lnSpc>
                </a:pPr>
              </a:p>
            </p:txBody>
          </p:sp>
        </p:grpSp>
        <p:sp>
          <p:nvSpPr>
            <p:cNvPr name="TextBox 27" id="27"/>
            <p:cNvSpPr txBox="true"/>
            <p:nvPr/>
          </p:nvSpPr>
          <p:spPr>
            <a:xfrm rot="0">
              <a:off x="3122940" y="66675"/>
              <a:ext cx="544767" cy="957697"/>
            </a:xfrm>
            <a:prstGeom prst="rect">
              <a:avLst/>
            </a:prstGeom>
          </p:spPr>
          <p:txBody>
            <a:bodyPr anchor="t" rtlCol="false" tIns="0" lIns="0" bIns="0" rIns="0">
              <a:spAutoFit/>
            </a:bodyPr>
            <a:lstStyle/>
            <a:p>
              <a:pPr algn="ctr">
                <a:lnSpc>
                  <a:spcPts val="5416"/>
                </a:lnSpc>
              </a:pPr>
              <a:r>
                <a:rPr lang="en-US" sz="5062">
                  <a:solidFill>
                    <a:srgbClr val="F4C366"/>
                  </a:solidFill>
                  <a:latin typeface="Boulder"/>
                  <a:ea typeface="Boulder"/>
                  <a:cs typeface="Boulder"/>
                  <a:sym typeface="Boulder"/>
                </a:rPr>
                <a:t>2</a:t>
              </a:r>
            </a:p>
          </p:txBody>
        </p:sp>
      </p:grpSp>
      <p:grpSp>
        <p:nvGrpSpPr>
          <p:cNvPr name="Group 28" id="28"/>
          <p:cNvGrpSpPr/>
          <p:nvPr/>
        </p:nvGrpSpPr>
        <p:grpSpPr>
          <a:xfrm rot="0">
            <a:off x="10656704" y="4208591"/>
            <a:ext cx="3030705" cy="5049709"/>
            <a:chOff x="0" y="0"/>
            <a:chExt cx="4040940" cy="6732945"/>
          </a:xfrm>
        </p:grpSpPr>
        <p:grpSp>
          <p:nvGrpSpPr>
            <p:cNvPr name="Group 29" id="29"/>
            <p:cNvGrpSpPr/>
            <p:nvPr/>
          </p:nvGrpSpPr>
          <p:grpSpPr>
            <a:xfrm rot="0">
              <a:off x="0" y="554271"/>
              <a:ext cx="4040940" cy="6178674"/>
              <a:chOff x="0" y="0"/>
              <a:chExt cx="798210" cy="1220479"/>
            </a:xfrm>
          </p:grpSpPr>
          <p:sp>
            <p:nvSpPr>
              <p:cNvPr name="Freeform 30" id="30"/>
              <p:cNvSpPr/>
              <p:nvPr/>
            </p:nvSpPr>
            <p:spPr>
              <a:xfrm flipH="false" flipV="false" rot="0">
                <a:off x="0" y="0"/>
                <a:ext cx="798210" cy="1220479"/>
              </a:xfrm>
              <a:custGeom>
                <a:avLst/>
                <a:gdLst/>
                <a:ahLst/>
                <a:cxnLst/>
                <a:rect r="r" b="b" t="t" l="l"/>
                <a:pathLst>
                  <a:path h="1220479" w="798210">
                    <a:moveTo>
                      <a:pt x="65951" y="0"/>
                    </a:moveTo>
                    <a:lnTo>
                      <a:pt x="732259" y="0"/>
                    </a:lnTo>
                    <a:cubicBezTo>
                      <a:pt x="768683" y="0"/>
                      <a:pt x="798210" y="29527"/>
                      <a:pt x="798210" y="65951"/>
                    </a:cubicBezTo>
                    <a:lnTo>
                      <a:pt x="798210" y="1154527"/>
                    </a:lnTo>
                    <a:cubicBezTo>
                      <a:pt x="798210" y="1190951"/>
                      <a:pt x="768683" y="1220479"/>
                      <a:pt x="732259" y="1220479"/>
                    </a:cubicBezTo>
                    <a:lnTo>
                      <a:pt x="65951" y="1220479"/>
                    </a:lnTo>
                    <a:cubicBezTo>
                      <a:pt x="29527" y="1220479"/>
                      <a:pt x="0" y="1190951"/>
                      <a:pt x="0" y="1154527"/>
                    </a:cubicBezTo>
                    <a:lnTo>
                      <a:pt x="0" y="65951"/>
                    </a:lnTo>
                    <a:cubicBezTo>
                      <a:pt x="0" y="29527"/>
                      <a:pt x="29527" y="0"/>
                      <a:pt x="65951" y="0"/>
                    </a:cubicBezTo>
                    <a:close/>
                  </a:path>
                </a:pathLst>
              </a:custGeom>
              <a:solidFill>
                <a:srgbClr val="FFF5DF"/>
              </a:solidFill>
            </p:spPr>
          </p:sp>
          <p:sp>
            <p:nvSpPr>
              <p:cNvPr name="TextBox 31" id="31"/>
              <p:cNvSpPr txBox="true"/>
              <p:nvPr/>
            </p:nvSpPr>
            <p:spPr>
              <a:xfrm>
                <a:off x="0" y="-38100"/>
                <a:ext cx="798210" cy="1258579"/>
              </a:xfrm>
              <a:prstGeom prst="rect">
                <a:avLst/>
              </a:prstGeom>
            </p:spPr>
            <p:txBody>
              <a:bodyPr anchor="ctr" rtlCol="false" tIns="100350" lIns="100350" bIns="100350" rIns="100350"/>
              <a:lstStyle/>
              <a:p>
                <a:pPr algn="ctr">
                  <a:lnSpc>
                    <a:spcPts val="2659"/>
                  </a:lnSpc>
                  <a:spcBef>
                    <a:spcPct val="0"/>
                  </a:spcBef>
                </a:pPr>
              </a:p>
            </p:txBody>
          </p:sp>
        </p:grpSp>
        <p:sp>
          <p:nvSpPr>
            <p:cNvPr name="TextBox 32" id="32"/>
            <p:cNvSpPr txBox="true"/>
            <p:nvPr/>
          </p:nvSpPr>
          <p:spPr>
            <a:xfrm rot="0">
              <a:off x="464720" y="1468795"/>
              <a:ext cx="3111500" cy="2211069"/>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The model was evaluated using MSE and MAE.</a:t>
              </a:r>
            </a:p>
          </p:txBody>
        </p:sp>
        <p:grpSp>
          <p:nvGrpSpPr>
            <p:cNvPr name="Group 33" id="33"/>
            <p:cNvGrpSpPr/>
            <p:nvPr/>
          </p:nvGrpSpPr>
          <p:grpSpPr>
            <a:xfrm rot="0">
              <a:off x="1466199" y="0"/>
              <a:ext cx="1108543" cy="110854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3119"/>
                  </a:lnSpc>
                </a:pPr>
              </a:p>
            </p:txBody>
          </p:sp>
        </p:grpSp>
        <p:sp>
          <p:nvSpPr>
            <p:cNvPr name="TextBox 36" id="36"/>
            <p:cNvSpPr txBox="true"/>
            <p:nvPr/>
          </p:nvSpPr>
          <p:spPr>
            <a:xfrm rot="0">
              <a:off x="1748940" y="66675"/>
              <a:ext cx="543059" cy="957697"/>
            </a:xfrm>
            <a:prstGeom prst="rect">
              <a:avLst/>
            </a:prstGeom>
          </p:spPr>
          <p:txBody>
            <a:bodyPr anchor="t" rtlCol="false" tIns="0" lIns="0" bIns="0" rIns="0">
              <a:spAutoFit/>
            </a:bodyPr>
            <a:lstStyle/>
            <a:p>
              <a:pPr algn="ctr">
                <a:lnSpc>
                  <a:spcPts val="5416"/>
                </a:lnSpc>
              </a:pPr>
              <a:r>
                <a:rPr lang="en-US" sz="5062">
                  <a:solidFill>
                    <a:srgbClr val="F4C366"/>
                  </a:solidFill>
                  <a:latin typeface="Boulder"/>
                  <a:ea typeface="Boulder"/>
                  <a:cs typeface="Boulder"/>
                  <a:sym typeface="Boulder"/>
                </a:rPr>
                <a:t>3</a:t>
              </a:r>
            </a:p>
          </p:txBody>
        </p:sp>
      </p:grpSp>
      <p:grpSp>
        <p:nvGrpSpPr>
          <p:cNvPr name="Group 37" id="37"/>
          <p:cNvGrpSpPr/>
          <p:nvPr/>
        </p:nvGrpSpPr>
        <p:grpSpPr>
          <a:xfrm rot="0">
            <a:off x="14228595" y="4208591"/>
            <a:ext cx="3030705" cy="5049709"/>
            <a:chOff x="0" y="0"/>
            <a:chExt cx="4040940" cy="6732945"/>
          </a:xfrm>
        </p:grpSpPr>
        <p:grpSp>
          <p:nvGrpSpPr>
            <p:cNvPr name="Group 38" id="38"/>
            <p:cNvGrpSpPr/>
            <p:nvPr/>
          </p:nvGrpSpPr>
          <p:grpSpPr>
            <a:xfrm rot="0">
              <a:off x="0" y="554271"/>
              <a:ext cx="4040940" cy="6178674"/>
              <a:chOff x="0" y="0"/>
              <a:chExt cx="798210" cy="1220479"/>
            </a:xfrm>
          </p:grpSpPr>
          <p:sp>
            <p:nvSpPr>
              <p:cNvPr name="Freeform 39" id="39"/>
              <p:cNvSpPr/>
              <p:nvPr/>
            </p:nvSpPr>
            <p:spPr>
              <a:xfrm flipH="false" flipV="false" rot="0">
                <a:off x="0" y="0"/>
                <a:ext cx="798210" cy="1220479"/>
              </a:xfrm>
              <a:custGeom>
                <a:avLst/>
                <a:gdLst/>
                <a:ahLst/>
                <a:cxnLst/>
                <a:rect r="r" b="b" t="t" l="l"/>
                <a:pathLst>
                  <a:path h="1220479" w="798210">
                    <a:moveTo>
                      <a:pt x="65951" y="0"/>
                    </a:moveTo>
                    <a:lnTo>
                      <a:pt x="732259" y="0"/>
                    </a:lnTo>
                    <a:cubicBezTo>
                      <a:pt x="768683" y="0"/>
                      <a:pt x="798210" y="29527"/>
                      <a:pt x="798210" y="65951"/>
                    </a:cubicBezTo>
                    <a:lnTo>
                      <a:pt x="798210" y="1154527"/>
                    </a:lnTo>
                    <a:cubicBezTo>
                      <a:pt x="798210" y="1190951"/>
                      <a:pt x="768683" y="1220479"/>
                      <a:pt x="732259" y="1220479"/>
                    </a:cubicBezTo>
                    <a:lnTo>
                      <a:pt x="65951" y="1220479"/>
                    </a:lnTo>
                    <a:cubicBezTo>
                      <a:pt x="29527" y="1220479"/>
                      <a:pt x="0" y="1190951"/>
                      <a:pt x="0" y="1154527"/>
                    </a:cubicBezTo>
                    <a:lnTo>
                      <a:pt x="0" y="65951"/>
                    </a:lnTo>
                    <a:cubicBezTo>
                      <a:pt x="0" y="29527"/>
                      <a:pt x="29527" y="0"/>
                      <a:pt x="65951" y="0"/>
                    </a:cubicBezTo>
                    <a:close/>
                  </a:path>
                </a:pathLst>
              </a:custGeom>
              <a:solidFill>
                <a:srgbClr val="FFF5DF"/>
              </a:solidFill>
            </p:spPr>
          </p:sp>
          <p:sp>
            <p:nvSpPr>
              <p:cNvPr name="TextBox 40" id="40"/>
              <p:cNvSpPr txBox="true"/>
              <p:nvPr/>
            </p:nvSpPr>
            <p:spPr>
              <a:xfrm>
                <a:off x="0" y="-38100"/>
                <a:ext cx="798210" cy="1258579"/>
              </a:xfrm>
              <a:prstGeom prst="rect">
                <a:avLst/>
              </a:prstGeom>
            </p:spPr>
            <p:txBody>
              <a:bodyPr anchor="ctr" rtlCol="false" tIns="100350" lIns="100350" bIns="100350" rIns="100350"/>
              <a:lstStyle/>
              <a:p>
                <a:pPr algn="ctr">
                  <a:lnSpc>
                    <a:spcPts val="2659"/>
                  </a:lnSpc>
                  <a:spcBef>
                    <a:spcPct val="0"/>
                  </a:spcBef>
                </a:pPr>
              </a:p>
            </p:txBody>
          </p:sp>
        </p:grpSp>
        <p:sp>
          <p:nvSpPr>
            <p:cNvPr name="TextBox 41" id="41"/>
            <p:cNvSpPr txBox="true"/>
            <p:nvPr/>
          </p:nvSpPr>
          <p:spPr>
            <a:xfrm rot="0">
              <a:off x="467289" y="1189395"/>
              <a:ext cx="3111500" cy="3328669"/>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We used K-means to cluster movies based on similarity in ratings.</a:t>
              </a:r>
            </a:p>
          </p:txBody>
        </p:sp>
        <p:grpSp>
          <p:nvGrpSpPr>
            <p:cNvPr name="Group 42" id="42"/>
            <p:cNvGrpSpPr/>
            <p:nvPr/>
          </p:nvGrpSpPr>
          <p:grpSpPr>
            <a:xfrm rot="0">
              <a:off x="1466199" y="0"/>
              <a:ext cx="1108543" cy="110854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3119"/>
                  </a:lnSpc>
                </a:pPr>
              </a:p>
            </p:txBody>
          </p:sp>
        </p:grpSp>
        <p:sp>
          <p:nvSpPr>
            <p:cNvPr name="TextBox 45" id="45"/>
            <p:cNvSpPr txBox="true"/>
            <p:nvPr/>
          </p:nvSpPr>
          <p:spPr>
            <a:xfrm rot="0">
              <a:off x="1748940" y="66675"/>
              <a:ext cx="543059" cy="957697"/>
            </a:xfrm>
            <a:prstGeom prst="rect">
              <a:avLst/>
            </a:prstGeom>
          </p:spPr>
          <p:txBody>
            <a:bodyPr anchor="t" rtlCol="false" tIns="0" lIns="0" bIns="0" rIns="0">
              <a:spAutoFit/>
            </a:bodyPr>
            <a:lstStyle/>
            <a:p>
              <a:pPr algn="ctr">
                <a:lnSpc>
                  <a:spcPts val="5416"/>
                </a:lnSpc>
              </a:pPr>
              <a:r>
                <a:rPr lang="en-US" sz="5062">
                  <a:solidFill>
                    <a:srgbClr val="F4C366"/>
                  </a:solidFill>
                  <a:latin typeface="Boulder"/>
                  <a:ea typeface="Boulder"/>
                  <a:cs typeface="Boulder"/>
                  <a:sym typeface="Boulder"/>
                </a:rPr>
                <a:t>4</a:t>
              </a:r>
            </a:p>
          </p:txBody>
        </p:sp>
      </p:grpSp>
      <p:sp>
        <p:nvSpPr>
          <p:cNvPr name="Freeform 46" id="46"/>
          <p:cNvSpPr/>
          <p:nvPr/>
        </p:nvSpPr>
        <p:spPr>
          <a:xfrm flipH="false" flipV="false" rot="1857155">
            <a:off x="13715432" y="75720"/>
            <a:ext cx="5323287" cy="2051885"/>
          </a:xfrm>
          <a:custGeom>
            <a:avLst/>
            <a:gdLst/>
            <a:ahLst/>
            <a:cxnLst/>
            <a:rect r="r" b="b" t="t" l="l"/>
            <a:pathLst>
              <a:path h="2051885" w="5323287">
                <a:moveTo>
                  <a:pt x="0" y="0"/>
                </a:moveTo>
                <a:lnTo>
                  <a:pt x="5323287" y="0"/>
                </a:lnTo>
                <a:lnTo>
                  <a:pt x="5323287" y="2051885"/>
                </a:lnTo>
                <a:lnTo>
                  <a:pt x="0" y="205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7" id="47"/>
          <p:cNvSpPr/>
          <p:nvPr/>
        </p:nvSpPr>
        <p:spPr>
          <a:xfrm flipH="true" flipV="false" rot="-1859999">
            <a:off x="-754483" y="77171"/>
            <a:ext cx="5323287" cy="2051885"/>
          </a:xfrm>
          <a:custGeom>
            <a:avLst/>
            <a:gdLst/>
            <a:ahLst/>
            <a:cxnLst/>
            <a:rect r="r" b="b" t="t" l="l"/>
            <a:pathLst>
              <a:path h="2051885" w="5323287">
                <a:moveTo>
                  <a:pt x="5323286" y="0"/>
                </a:moveTo>
                <a:lnTo>
                  <a:pt x="0" y="0"/>
                </a:lnTo>
                <a:lnTo>
                  <a:pt x="0" y="2051885"/>
                </a:lnTo>
                <a:lnTo>
                  <a:pt x="5323286" y="2051885"/>
                </a:lnTo>
                <a:lnTo>
                  <a:pt x="53232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028700" y="2502176"/>
            <a:ext cx="16068888" cy="5282647"/>
          </a:xfrm>
          <a:custGeom>
            <a:avLst/>
            <a:gdLst/>
            <a:ahLst/>
            <a:cxnLst/>
            <a:rect r="r" b="b" t="t" l="l"/>
            <a:pathLst>
              <a:path h="5282647" w="16068888">
                <a:moveTo>
                  <a:pt x="0" y="0"/>
                </a:moveTo>
                <a:lnTo>
                  <a:pt x="16068888" y="0"/>
                </a:lnTo>
                <a:lnTo>
                  <a:pt x="16068888" y="5282648"/>
                </a:lnTo>
                <a:lnTo>
                  <a:pt x="0" y="5282648"/>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67860" y="1948449"/>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3195435" y="4201037"/>
            <a:ext cx="11866776" cy="3260675"/>
          </a:xfrm>
          <a:prstGeom prst="rect">
            <a:avLst/>
          </a:prstGeom>
        </p:spPr>
        <p:txBody>
          <a:bodyPr anchor="t" rtlCol="false" tIns="0" lIns="0" bIns="0" rIns="0">
            <a:spAutoFit/>
          </a:bodyPr>
          <a:lstStyle/>
          <a:p>
            <a:pPr algn="ctr">
              <a:lnSpc>
                <a:spcPts val="12612"/>
              </a:lnSpc>
            </a:pPr>
            <a:r>
              <a:rPr lang="en-US" sz="11787">
                <a:solidFill>
                  <a:srgbClr val="E9BB6D"/>
                </a:solidFill>
                <a:latin typeface="Boulder"/>
                <a:ea typeface="Boulder"/>
                <a:cs typeface="Boulder"/>
                <a:sym typeface="Boulder"/>
              </a:rPr>
              <a:t>Model deployment</a:t>
            </a:r>
          </a:p>
        </p:txBody>
      </p:sp>
      <p:sp>
        <p:nvSpPr>
          <p:cNvPr name="TextBox 19" id="19"/>
          <p:cNvSpPr txBox="true"/>
          <p:nvPr/>
        </p:nvSpPr>
        <p:spPr>
          <a:xfrm rot="0">
            <a:off x="4464973" y="1681749"/>
            <a:ext cx="9327700" cy="2385938"/>
          </a:xfrm>
          <a:prstGeom prst="rect">
            <a:avLst/>
          </a:prstGeom>
        </p:spPr>
        <p:txBody>
          <a:bodyPr anchor="t" rtlCol="false" tIns="0" lIns="0" bIns="0" rIns="0">
            <a:spAutoFit/>
          </a:bodyPr>
          <a:lstStyle/>
          <a:p>
            <a:pPr algn="ctr">
              <a:lnSpc>
                <a:spcPts val="19483"/>
              </a:lnSpc>
            </a:pPr>
            <a:r>
              <a:rPr lang="en-US" sz="13916">
                <a:solidFill>
                  <a:srgbClr val="F8E8C6"/>
                </a:solidFill>
                <a:latin typeface="Hibernate"/>
                <a:ea typeface="Hibernate"/>
                <a:cs typeface="Hibernate"/>
                <a:sym typeface="Hibernate"/>
              </a:rPr>
              <a:t>end of proj.</a:t>
            </a:r>
          </a:p>
        </p:txBody>
      </p:sp>
      <p:sp>
        <p:nvSpPr>
          <p:cNvPr name="Freeform 20" id="20"/>
          <p:cNvSpPr/>
          <p:nvPr/>
        </p:nvSpPr>
        <p:spPr>
          <a:xfrm flipH="false" flipV="false" rot="0">
            <a:off x="12751994" y="495176"/>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339632" y="2395299"/>
            <a:ext cx="15608736" cy="6863001"/>
            <a:chOff x="0" y="0"/>
            <a:chExt cx="4110943" cy="1807539"/>
          </a:xfrm>
        </p:grpSpPr>
        <p:sp>
          <p:nvSpPr>
            <p:cNvPr name="Freeform 10" id="10"/>
            <p:cNvSpPr/>
            <p:nvPr/>
          </p:nvSpPr>
          <p:spPr>
            <a:xfrm flipH="false" flipV="false" rot="0">
              <a:off x="0" y="0"/>
              <a:ext cx="4110943" cy="1807539"/>
            </a:xfrm>
            <a:custGeom>
              <a:avLst/>
              <a:gdLst/>
              <a:ahLst/>
              <a:cxnLst/>
              <a:rect r="r" b="b" t="t" l="l"/>
              <a:pathLst>
                <a:path h="1807539" w="4110943">
                  <a:moveTo>
                    <a:pt x="25296" y="0"/>
                  </a:moveTo>
                  <a:lnTo>
                    <a:pt x="4085647" y="0"/>
                  </a:lnTo>
                  <a:cubicBezTo>
                    <a:pt x="4099618" y="0"/>
                    <a:pt x="4110943" y="11325"/>
                    <a:pt x="4110943" y="25296"/>
                  </a:cubicBezTo>
                  <a:lnTo>
                    <a:pt x="4110943" y="1782243"/>
                  </a:lnTo>
                  <a:cubicBezTo>
                    <a:pt x="4110943" y="1796214"/>
                    <a:pt x="4099618" y="1807539"/>
                    <a:pt x="4085647" y="1807539"/>
                  </a:cubicBezTo>
                  <a:lnTo>
                    <a:pt x="25296" y="1807539"/>
                  </a:lnTo>
                  <a:cubicBezTo>
                    <a:pt x="11325" y="1807539"/>
                    <a:pt x="0" y="1796214"/>
                    <a:pt x="0" y="1782243"/>
                  </a:cubicBezTo>
                  <a:lnTo>
                    <a:pt x="0" y="25296"/>
                  </a:lnTo>
                  <a:cubicBezTo>
                    <a:pt x="0" y="11325"/>
                    <a:pt x="11325" y="0"/>
                    <a:pt x="25296" y="0"/>
                  </a:cubicBezTo>
                  <a:close/>
                </a:path>
              </a:pathLst>
            </a:custGeom>
            <a:solidFill>
              <a:srgbClr val="925F64"/>
            </a:solidFill>
          </p:spPr>
        </p:sp>
        <p:sp>
          <p:nvSpPr>
            <p:cNvPr name="TextBox 11" id="11"/>
            <p:cNvSpPr txBox="true"/>
            <p:nvPr/>
          </p:nvSpPr>
          <p:spPr>
            <a:xfrm>
              <a:off x="0" y="-38100"/>
              <a:ext cx="4110943" cy="184563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656478" y="2623586"/>
            <a:ext cx="12975044" cy="6406428"/>
          </a:xfrm>
          <a:custGeom>
            <a:avLst/>
            <a:gdLst/>
            <a:ahLst/>
            <a:cxnLst/>
            <a:rect r="r" b="b" t="t" l="l"/>
            <a:pathLst>
              <a:path h="6406428" w="12975044">
                <a:moveTo>
                  <a:pt x="0" y="0"/>
                </a:moveTo>
                <a:lnTo>
                  <a:pt x="12975044" y="0"/>
                </a:lnTo>
                <a:lnTo>
                  <a:pt x="12975044" y="6406428"/>
                </a:lnTo>
                <a:lnTo>
                  <a:pt x="0" y="6406428"/>
                </a:lnTo>
                <a:lnTo>
                  <a:pt x="0" y="0"/>
                </a:lnTo>
                <a:close/>
              </a:path>
            </a:pathLst>
          </a:custGeom>
          <a:blipFill>
            <a:blip r:embed="rId4"/>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339632" y="2395299"/>
            <a:ext cx="15608736" cy="6863001"/>
            <a:chOff x="0" y="0"/>
            <a:chExt cx="4110943" cy="1807539"/>
          </a:xfrm>
        </p:grpSpPr>
        <p:sp>
          <p:nvSpPr>
            <p:cNvPr name="Freeform 10" id="10"/>
            <p:cNvSpPr/>
            <p:nvPr/>
          </p:nvSpPr>
          <p:spPr>
            <a:xfrm flipH="false" flipV="false" rot="0">
              <a:off x="0" y="0"/>
              <a:ext cx="4110943" cy="1807539"/>
            </a:xfrm>
            <a:custGeom>
              <a:avLst/>
              <a:gdLst/>
              <a:ahLst/>
              <a:cxnLst/>
              <a:rect r="r" b="b" t="t" l="l"/>
              <a:pathLst>
                <a:path h="1807539" w="4110943">
                  <a:moveTo>
                    <a:pt x="25296" y="0"/>
                  </a:moveTo>
                  <a:lnTo>
                    <a:pt x="4085647" y="0"/>
                  </a:lnTo>
                  <a:cubicBezTo>
                    <a:pt x="4099618" y="0"/>
                    <a:pt x="4110943" y="11325"/>
                    <a:pt x="4110943" y="25296"/>
                  </a:cubicBezTo>
                  <a:lnTo>
                    <a:pt x="4110943" y="1782243"/>
                  </a:lnTo>
                  <a:cubicBezTo>
                    <a:pt x="4110943" y="1796214"/>
                    <a:pt x="4099618" y="1807539"/>
                    <a:pt x="4085647" y="1807539"/>
                  </a:cubicBezTo>
                  <a:lnTo>
                    <a:pt x="25296" y="1807539"/>
                  </a:lnTo>
                  <a:cubicBezTo>
                    <a:pt x="11325" y="1807539"/>
                    <a:pt x="0" y="1796214"/>
                    <a:pt x="0" y="1782243"/>
                  </a:cubicBezTo>
                  <a:lnTo>
                    <a:pt x="0" y="25296"/>
                  </a:lnTo>
                  <a:cubicBezTo>
                    <a:pt x="0" y="11325"/>
                    <a:pt x="11325" y="0"/>
                    <a:pt x="25296" y="0"/>
                  </a:cubicBezTo>
                  <a:close/>
                </a:path>
              </a:pathLst>
            </a:custGeom>
            <a:solidFill>
              <a:srgbClr val="925F64"/>
            </a:solidFill>
          </p:spPr>
        </p:sp>
        <p:sp>
          <p:nvSpPr>
            <p:cNvPr name="TextBox 11" id="11"/>
            <p:cNvSpPr txBox="true"/>
            <p:nvPr/>
          </p:nvSpPr>
          <p:spPr>
            <a:xfrm>
              <a:off x="0" y="-38100"/>
              <a:ext cx="4110943" cy="184563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070664" y="2953257"/>
            <a:ext cx="14146672" cy="5747086"/>
          </a:xfrm>
          <a:custGeom>
            <a:avLst/>
            <a:gdLst/>
            <a:ahLst/>
            <a:cxnLst/>
            <a:rect r="r" b="b" t="t" l="l"/>
            <a:pathLst>
              <a:path h="5747086" w="14146672">
                <a:moveTo>
                  <a:pt x="0" y="0"/>
                </a:moveTo>
                <a:lnTo>
                  <a:pt x="14146672" y="0"/>
                </a:lnTo>
                <a:lnTo>
                  <a:pt x="14146672" y="5747085"/>
                </a:lnTo>
                <a:lnTo>
                  <a:pt x="0" y="5747085"/>
                </a:lnTo>
                <a:lnTo>
                  <a:pt x="0" y="0"/>
                </a:lnTo>
                <a:close/>
              </a:path>
            </a:pathLst>
          </a:custGeom>
          <a:blipFill>
            <a:blip r:embed="rId4"/>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67860" y="1948449"/>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4109854" y="4211299"/>
            <a:ext cx="10037938" cy="2096617"/>
          </a:xfrm>
          <a:prstGeom prst="rect">
            <a:avLst/>
          </a:prstGeom>
        </p:spPr>
        <p:txBody>
          <a:bodyPr anchor="t" rtlCol="false" tIns="0" lIns="0" bIns="0" rIns="0">
            <a:spAutoFit/>
          </a:bodyPr>
          <a:lstStyle/>
          <a:p>
            <a:pPr algn="ctr">
              <a:lnSpc>
                <a:spcPts val="16009"/>
              </a:lnSpc>
            </a:pPr>
            <a:r>
              <a:rPr lang="en-US" sz="14961">
                <a:solidFill>
                  <a:srgbClr val="F4C366"/>
                </a:solidFill>
                <a:latin typeface="Boulder"/>
                <a:ea typeface="Boulder"/>
                <a:cs typeface="Boulder"/>
                <a:sym typeface="Boulder"/>
              </a:rPr>
              <a:t>The End</a:t>
            </a:r>
          </a:p>
        </p:txBody>
      </p:sp>
      <p:sp>
        <p:nvSpPr>
          <p:cNvPr name="Freeform 19" id="19"/>
          <p:cNvSpPr/>
          <p:nvPr/>
        </p:nvSpPr>
        <p:spPr>
          <a:xfrm flipH="false" flipV="false" rot="606585">
            <a:off x="14247145" y="4668767"/>
            <a:ext cx="3573158" cy="4913093"/>
          </a:xfrm>
          <a:custGeom>
            <a:avLst/>
            <a:gdLst/>
            <a:ahLst/>
            <a:cxnLst/>
            <a:rect r="r" b="b" t="t" l="l"/>
            <a:pathLst>
              <a:path h="4913093" w="3573158">
                <a:moveTo>
                  <a:pt x="0" y="0"/>
                </a:moveTo>
                <a:lnTo>
                  <a:pt x="3573158" y="0"/>
                </a:lnTo>
                <a:lnTo>
                  <a:pt x="3573158" y="4913093"/>
                </a:lnTo>
                <a:lnTo>
                  <a:pt x="0" y="49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7259300" y="3605074"/>
            <a:ext cx="1043559" cy="850501"/>
          </a:xfrm>
          <a:custGeom>
            <a:avLst/>
            <a:gdLst/>
            <a:ahLst/>
            <a:cxnLst/>
            <a:rect r="r" b="b" t="t" l="l"/>
            <a:pathLst>
              <a:path h="850501" w="1043559">
                <a:moveTo>
                  <a:pt x="0" y="0"/>
                </a:moveTo>
                <a:lnTo>
                  <a:pt x="1043559" y="0"/>
                </a:lnTo>
                <a:lnTo>
                  <a:pt x="1043559" y="850501"/>
                </a:lnTo>
                <a:lnTo>
                  <a:pt x="0" y="850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6556750" y="1948449"/>
            <a:ext cx="1224330" cy="1151890"/>
          </a:xfrm>
          <a:custGeom>
            <a:avLst/>
            <a:gdLst/>
            <a:ahLst/>
            <a:cxnLst/>
            <a:rect r="r" b="b" t="t" l="l"/>
            <a:pathLst>
              <a:path h="1151890" w="1224330">
                <a:moveTo>
                  <a:pt x="0" y="0"/>
                </a:moveTo>
                <a:lnTo>
                  <a:pt x="1224330" y="0"/>
                </a:lnTo>
                <a:lnTo>
                  <a:pt x="1224330" y="1151891"/>
                </a:lnTo>
                <a:lnTo>
                  <a:pt x="0" y="11518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425685" y="2555728"/>
            <a:ext cx="1642353" cy="1642353"/>
            <a:chOff x="0" y="0"/>
            <a:chExt cx="2189804" cy="2189804"/>
          </a:xfrm>
        </p:grpSpPr>
        <p:grpSp>
          <p:nvGrpSpPr>
            <p:cNvPr name="Group 10" id="10"/>
            <p:cNvGrpSpPr/>
            <p:nvPr/>
          </p:nvGrpSpPr>
          <p:grpSpPr>
            <a:xfrm rot="0">
              <a:off x="0" y="0"/>
              <a:ext cx="2189804" cy="21898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13" id="13"/>
            <p:cNvSpPr txBox="true"/>
            <p:nvPr/>
          </p:nvSpPr>
          <p:spPr>
            <a:xfrm rot="0">
              <a:off x="693661" y="123825"/>
              <a:ext cx="802481" cy="1899708"/>
            </a:xfrm>
            <a:prstGeom prst="rect">
              <a:avLst/>
            </a:prstGeom>
          </p:spPr>
          <p:txBody>
            <a:bodyPr anchor="t" rtlCol="false" tIns="0" lIns="0" bIns="0" rIns="0">
              <a:spAutoFit/>
            </a:bodyPr>
            <a:lstStyle/>
            <a:p>
              <a:pPr algn="ctr">
                <a:lnSpc>
                  <a:spcPts val="10699"/>
                </a:lnSpc>
              </a:pPr>
              <a:r>
                <a:rPr lang="en-US" sz="9999">
                  <a:solidFill>
                    <a:srgbClr val="F4C366"/>
                  </a:solidFill>
                  <a:latin typeface="Boulder"/>
                  <a:ea typeface="Boulder"/>
                  <a:cs typeface="Boulder"/>
                  <a:sym typeface="Boulder"/>
                </a:rPr>
                <a:t>1</a:t>
              </a:r>
            </a:p>
          </p:txBody>
        </p:sp>
      </p:grpSp>
      <p:grpSp>
        <p:nvGrpSpPr>
          <p:cNvPr name="Group 14" id="14"/>
          <p:cNvGrpSpPr/>
          <p:nvPr/>
        </p:nvGrpSpPr>
        <p:grpSpPr>
          <a:xfrm rot="0">
            <a:off x="1425685" y="4405984"/>
            <a:ext cx="1642353" cy="1642353"/>
            <a:chOff x="0" y="0"/>
            <a:chExt cx="2189804" cy="2189804"/>
          </a:xfrm>
        </p:grpSpPr>
        <p:grpSp>
          <p:nvGrpSpPr>
            <p:cNvPr name="Group 15" id="15"/>
            <p:cNvGrpSpPr/>
            <p:nvPr/>
          </p:nvGrpSpPr>
          <p:grpSpPr>
            <a:xfrm rot="0">
              <a:off x="0" y="0"/>
              <a:ext cx="2189804" cy="218980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18" id="18"/>
            <p:cNvSpPr txBox="true"/>
            <p:nvPr/>
          </p:nvSpPr>
          <p:spPr>
            <a:xfrm rot="0">
              <a:off x="556839" y="123825"/>
              <a:ext cx="1076127" cy="1899708"/>
            </a:xfrm>
            <a:prstGeom prst="rect">
              <a:avLst/>
            </a:prstGeom>
          </p:spPr>
          <p:txBody>
            <a:bodyPr anchor="t" rtlCol="false" tIns="0" lIns="0" bIns="0" rIns="0">
              <a:spAutoFit/>
            </a:bodyPr>
            <a:lstStyle/>
            <a:p>
              <a:pPr algn="ctr">
                <a:lnSpc>
                  <a:spcPts val="10699"/>
                </a:lnSpc>
              </a:pPr>
              <a:r>
                <a:rPr lang="en-US" sz="9999">
                  <a:solidFill>
                    <a:srgbClr val="F4C366"/>
                  </a:solidFill>
                  <a:latin typeface="Boulder"/>
                  <a:ea typeface="Boulder"/>
                  <a:cs typeface="Boulder"/>
                  <a:sym typeface="Boulder"/>
                </a:rPr>
                <a:t>2</a:t>
              </a:r>
            </a:p>
          </p:txBody>
        </p:sp>
      </p:grpSp>
      <p:grpSp>
        <p:nvGrpSpPr>
          <p:cNvPr name="Group 19" id="19"/>
          <p:cNvGrpSpPr/>
          <p:nvPr/>
        </p:nvGrpSpPr>
        <p:grpSpPr>
          <a:xfrm rot="0">
            <a:off x="1425685" y="6256240"/>
            <a:ext cx="1642353" cy="1642353"/>
            <a:chOff x="0" y="0"/>
            <a:chExt cx="2189804" cy="2189804"/>
          </a:xfrm>
        </p:grpSpPr>
        <p:grpSp>
          <p:nvGrpSpPr>
            <p:cNvPr name="Group 20" id="20"/>
            <p:cNvGrpSpPr/>
            <p:nvPr/>
          </p:nvGrpSpPr>
          <p:grpSpPr>
            <a:xfrm rot="0">
              <a:off x="0" y="0"/>
              <a:ext cx="2189804" cy="21898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272D"/>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3" id="23"/>
            <p:cNvSpPr txBox="true"/>
            <p:nvPr/>
          </p:nvSpPr>
          <p:spPr>
            <a:xfrm rot="0">
              <a:off x="558525" y="123825"/>
              <a:ext cx="1072753" cy="1899708"/>
            </a:xfrm>
            <a:prstGeom prst="rect">
              <a:avLst/>
            </a:prstGeom>
          </p:spPr>
          <p:txBody>
            <a:bodyPr anchor="t" rtlCol="false" tIns="0" lIns="0" bIns="0" rIns="0">
              <a:spAutoFit/>
            </a:bodyPr>
            <a:lstStyle/>
            <a:p>
              <a:pPr algn="ctr">
                <a:lnSpc>
                  <a:spcPts val="10699"/>
                </a:lnSpc>
              </a:pPr>
              <a:r>
                <a:rPr lang="en-US" sz="9999">
                  <a:solidFill>
                    <a:srgbClr val="F4C366"/>
                  </a:solidFill>
                  <a:latin typeface="Boulder"/>
                  <a:ea typeface="Boulder"/>
                  <a:cs typeface="Boulder"/>
                  <a:sym typeface="Boulder"/>
                </a:rPr>
                <a:t>3</a:t>
              </a:r>
            </a:p>
          </p:txBody>
        </p:sp>
      </p:grpSp>
      <p:sp>
        <p:nvSpPr>
          <p:cNvPr name="Freeform 24" id="24"/>
          <p:cNvSpPr/>
          <p:nvPr/>
        </p:nvSpPr>
        <p:spPr>
          <a:xfrm flipH="false" flipV="false" rot="8755218">
            <a:off x="14415206" y="-595744"/>
            <a:ext cx="4689852" cy="4338113"/>
          </a:xfrm>
          <a:custGeom>
            <a:avLst/>
            <a:gdLst/>
            <a:ahLst/>
            <a:cxnLst/>
            <a:rect r="r" b="b" t="t" l="l"/>
            <a:pathLst>
              <a:path h="4338113" w="4689852">
                <a:moveTo>
                  <a:pt x="0" y="0"/>
                </a:moveTo>
                <a:lnTo>
                  <a:pt x="4689852" y="0"/>
                </a:lnTo>
                <a:lnTo>
                  <a:pt x="4689852" y="4338113"/>
                </a:lnTo>
                <a:lnTo>
                  <a:pt x="0" y="433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1173216">
            <a:off x="-1410739" y="8375285"/>
            <a:ext cx="7315200" cy="2819677"/>
          </a:xfrm>
          <a:custGeom>
            <a:avLst/>
            <a:gdLst/>
            <a:ahLst/>
            <a:cxnLst/>
            <a:rect r="r" b="b" t="t" l="l"/>
            <a:pathLst>
              <a:path h="2819677" w="7315200">
                <a:moveTo>
                  <a:pt x="0" y="0"/>
                </a:moveTo>
                <a:lnTo>
                  <a:pt x="7315200" y="0"/>
                </a:lnTo>
                <a:lnTo>
                  <a:pt x="7315200" y="2819677"/>
                </a:lnTo>
                <a:lnTo>
                  <a:pt x="0" y="2819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2611882" y="2555728"/>
            <a:ext cx="3912928" cy="7401024"/>
          </a:xfrm>
          <a:custGeom>
            <a:avLst/>
            <a:gdLst/>
            <a:ahLst/>
            <a:cxnLst/>
            <a:rect r="r" b="b" t="t" l="l"/>
            <a:pathLst>
              <a:path h="7401024" w="3912928">
                <a:moveTo>
                  <a:pt x="0" y="0"/>
                </a:moveTo>
                <a:lnTo>
                  <a:pt x="3912928" y="0"/>
                </a:lnTo>
                <a:lnTo>
                  <a:pt x="3912928" y="7401024"/>
                </a:lnTo>
                <a:lnTo>
                  <a:pt x="0" y="7401024"/>
                </a:lnTo>
                <a:lnTo>
                  <a:pt x="0" y="0"/>
                </a:lnTo>
                <a:close/>
              </a:path>
            </a:pathLst>
          </a:custGeom>
          <a:blipFill>
            <a:blip r:embed="rId8"/>
            <a:stretch>
              <a:fillRect l="0" t="0" r="0" b="0"/>
            </a:stretch>
          </a:blipFill>
        </p:spPr>
      </p:sp>
      <p:sp>
        <p:nvSpPr>
          <p:cNvPr name="Freeform 27" id="27"/>
          <p:cNvSpPr/>
          <p:nvPr/>
        </p:nvSpPr>
        <p:spPr>
          <a:xfrm flipH="false" flipV="false" rot="0">
            <a:off x="8045313" y="4818240"/>
            <a:ext cx="3962924" cy="1198784"/>
          </a:xfrm>
          <a:custGeom>
            <a:avLst/>
            <a:gdLst/>
            <a:ahLst/>
            <a:cxnLst/>
            <a:rect r="r" b="b" t="t" l="l"/>
            <a:pathLst>
              <a:path h="1198784" w="3962924">
                <a:moveTo>
                  <a:pt x="0" y="0"/>
                </a:moveTo>
                <a:lnTo>
                  <a:pt x="3962924" y="0"/>
                </a:lnTo>
                <a:lnTo>
                  <a:pt x="3962924" y="1198785"/>
                </a:lnTo>
                <a:lnTo>
                  <a:pt x="0" y="11987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3478744" y="6815557"/>
            <a:ext cx="6712424" cy="909955"/>
          </a:xfrm>
          <a:prstGeom prst="rect">
            <a:avLst/>
          </a:prstGeom>
        </p:spPr>
        <p:txBody>
          <a:bodyPr anchor="t" rtlCol="false" tIns="0" lIns="0" bIns="0" rIns="0">
            <a:spAutoFit/>
          </a:bodyPr>
          <a:lstStyle/>
          <a:p>
            <a:pPr algn="l">
              <a:lnSpc>
                <a:spcPts val="7084"/>
              </a:lnSpc>
            </a:pPr>
            <a:r>
              <a:rPr lang="en-US" sz="6499">
                <a:solidFill>
                  <a:srgbClr val="FDF6F6"/>
                </a:solidFill>
                <a:latin typeface="Hibernate"/>
                <a:ea typeface="Hibernate"/>
                <a:cs typeface="Hibernate"/>
                <a:sym typeface="Hibernate"/>
              </a:rPr>
              <a:t>Deployment</a:t>
            </a:r>
          </a:p>
        </p:txBody>
      </p:sp>
      <p:sp>
        <p:nvSpPr>
          <p:cNvPr name="TextBox 29" id="29"/>
          <p:cNvSpPr txBox="true"/>
          <p:nvPr/>
        </p:nvSpPr>
        <p:spPr>
          <a:xfrm rot="0">
            <a:off x="4987377" y="938312"/>
            <a:ext cx="8313247" cy="1393825"/>
          </a:xfrm>
          <a:prstGeom prst="rect">
            <a:avLst/>
          </a:prstGeom>
        </p:spPr>
        <p:txBody>
          <a:bodyPr anchor="t" rtlCol="false" tIns="0" lIns="0" bIns="0" rIns="0">
            <a:spAutoFit/>
          </a:bodyPr>
          <a:lstStyle/>
          <a:p>
            <a:pPr algn="ctr">
              <a:lnSpc>
                <a:spcPts val="10699"/>
              </a:lnSpc>
            </a:pPr>
            <a:r>
              <a:rPr lang="en-US" sz="9999">
                <a:solidFill>
                  <a:srgbClr val="F4C366"/>
                </a:solidFill>
                <a:latin typeface="Boulder"/>
                <a:ea typeface="Boulder"/>
                <a:cs typeface="Boulder"/>
                <a:sym typeface="Boulder"/>
              </a:rPr>
              <a:t>contents </a:t>
            </a:r>
          </a:p>
        </p:txBody>
      </p:sp>
      <p:sp>
        <p:nvSpPr>
          <p:cNvPr name="TextBox 30" id="30"/>
          <p:cNvSpPr txBox="true"/>
          <p:nvPr/>
        </p:nvSpPr>
        <p:spPr>
          <a:xfrm rot="0">
            <a:off x="3478744" y="2631928"/>
            <a:ext cx="9133138" cy="1805305"/>
          </a:xfrm>
          <a:prstGeom prst="rect">
            <a:avLst/>
          </a:prstGeom>
        </p:spPr>
        <p:txBody>
          <a:bodyPr anchor="t" rtlCol="false" tIns="0" lIns="0" bIns="0" rIns="0">
            <a:spAutoFit/>
          </a:bodyPr>
          <a:lstStyle/>
          <a:p>
            <a:pPr algn="l">
              <a:lnSpc>
                <a:spcPts val="7084"/>
              </a:lnSpc>
            </a:pPr>
            <a:r>
              <a:rPr lang="en-US" sz="6499">
                <a:solidFill>
                  <a:srgbClr val="FDF6F6"/>
                </a:solidFill>
                <a:latin typeface="Hibernate"/>
                <a:ea typeface="Hibernate"/>
                <a:cs typeface="Hibernate"/>
                <a:sym typeface="Hibernate"/>
              </a:rPr>
              <a:t>Talking About Recommendation  systems</a:t>
            </a:r>
          </a:p>
        </p:txBody>
      </p:sp>
      <p:sp>
        <p:nvSpPr>
          <p:cNvPr name="TextBox 31" id="31"/>
          <p:cNvSpPr txBox="true"/>
          <p:nvPr/>
        </p:nvSpPr>
        <p:spPr>
          <a:xfrm rot="0">
            <a:off x="3478744" y="5000755"/>
            <a:ext cx="8529493" cy="909955"/>
          </a:xfrm>
          <a:prstGeom prst="rect">
            <a:avLst/>
          </a:prstGeom>
        </p:spPr>
        <p:txBody>
          <a:bodyPr anchor="t" rtlCol="false" tIns="0" lIns="0" bIns="0" rIns="0">
            <a:spAutoFit/>
          </a:bodyPr>
          <a:lstStyle/>
          <a:p>
            <a:pPr algn="l">
              <a:lnSpc>
                <a:spcPts val="7084"/>
              </a:lnSpc>
            </a:pPr>
            <a:r>
              <a:rPr lang="en-US" sz="6499">
                <a:solidFill>
                  <a:srgbClr val="FDF6F6"/>
                </a:solidFill>
                <a:latin typeface="Hibernate"/>
                <a:ea typeface="Hibernate"/>
                <a:cs typeface="Hibernate"/>
                <a:sym typeface="Hibernate"/>
              </a:rPr>
              <a:t>About code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67860" y="1948449"/>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3329632" y="5417525"/>
            <a:ext cx="4181015" cy="4343912"/>
          </a:xfrm>
          <a:custGeom>
            <a:avLst/>
            <a:gdLst/>
            <a:ahLst/>
            <a:cxnLst/>
            <a:rect r="r" b="b" t="t" l="l"/>
            <a:pathLst>
              <a:path h="4343912" w="4181015">
                <a:moveTo>
                  <a:pt x="0" y="0"/>
                </a:moveTo>
                <a:lnTo>
                  <a:pt x="4181015" y="0"/>
                </a:lnTo>
                <a:lnTo>
                  <a:pt x="4181015" y="4343912"/>
                </a:lnTo>
                <a:lnTo>
                  <a:pt x="0" y="434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558508" y="4850627"/>
            <a:ext cx="9140630" cy="3238392"/>
          </a:xfrm>
          <a:prstGeom prst="rect">
            <a:avLst/>
          </a:prstGeom>
        </p:spPr>
        <p:txBody>
          <a:bodyPr anchor="t" rtlCol="false" tIns="0" lIns="0" bIns="0" rIns="0">
            <a:spAutoFit/>
          </a:bodyPr>
          <a:lstStyle/>
          <a:p>
            <a:pPr algn="ctr">
              <a:lnSpc>
                <a:spcPts val="6340"/>
              </a:lnSpc>
            </a:pPr>
            <a:r>
              <a:rPr lang="en-US" sz="5925">
                <a:solidFill>
                  <a:srgbClr val="E9BB6D"/>
                </a:solidFill>
                <a:latin typeface="Boulder"/>
                <a:ea typeface="Boulder"/>
                <a:cs typeface="Boulder"/>
                <a:sym typeface="Boulder"/>
              </a:rPr>
              <a:t>Movie</a:t>
            </a:r>
          </a:p>
          <a:p>
            <a:pPr algn="ctr">
              <a:lnSpc>
                <a:spcPts val="6340"/>
              </a:lnSpc>
            </a:pPr>
            <a:r>
              <a:rPr lang="en-US" sz="5925">
                <a:solidFill>
                  <a:srgbClr val="E9BB6D"/>
                </a:solidFill>
                <a:latin typeface="Boulder"/>
                <a:ea typeface="Boulder"/>
                <a:cs typeface="Boulder"/>
                <a:sym typeface="Boulder"/>
              </a:rPr>
              <a:t>Recommendation </a:t>
            </a:r>
          </a:p>
          <a:p>
            <a:pPr algn="ctr">
              <a:lnSpc>
                <a:spcPts val="6340"/>
              </a:lnSpc>
            </a:pPr>
            <a:r>
              <a:rPr lang="en-US" sz="5925">
                <a:solidFill>
                  <a:srgbClr val="E9BB6D"/>
                </a:solidFill>
                <a:latin typeface="Boulder"/>
                <a:ea typeface="Boulder"/>
                <a:cs typeface="Boulder"/>
                <a:sym typeface="Boulder"/>
              </a:rPr>
              <a:t>System</a:t>
            </a:r>
          </a:p>
          <a:p>
            <a:pPr algn="ctr">
              <a:lnSpc>
                <a:spcPts val="6340"/>
              </a:lnSpc>
            </a:pPr>
          </a:p>
        </p:txBody>
      </p:sp>
      <p:sp>
        <p:nvSpPr>
          <p:cNvPr name="TextBox 20" id="20"/>
          <p:cNvSpPr txBox="true"/>
          <p:nvPr/>
        </p:nvSpPr>
        <p:spPr>
          <a:xfrm rot="0">
            <a:off x="3375195" y="2018701"/>
            <a:ext cx="11507256" cy="2385938"/>
          </a:xfrm>
          <a:prstGeom prst="rect">
            <a:avLst/>
          </a:prstGeom>
        </p:spPr>
        <p:txBody>
          <a:bodyPr anchor="t" rtlCol="false" tIns="0" lIns="0" bIns="0" rIns="0">
            <a:spAutoFit/>
          </a:bodyPr>
          <a:lstStyle/>
          <a:p>
            <a:pPr algn="ctr">
              <a:lnSpc>
                <a:spcPts val="19483"/>
              </a:lnSpc>
            </a:pPr>
            <a:r>
              <a:rPr lang="en-US" sz="13916">
                <a:solidFill>
                  <a:srgbClr val="F8E8C6"/>
                </a:solidFill>
                <a:latin typeface="Hibernate"/>
                <a:ea typeface="Hibernate"/>
                <a:cs typeface="Hibernate"/>
                <a:sym typeface="Hibernate"/>
              </a:rPr>
              <a:t>Talking about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606585">
            <a:off x="14247145" y="4668767"/>
            <a:ext cx="3573158" cy="4913093"/>
          </a:xfrm>
          <a:custGeom>
            <a:avLst/>
            <a:gdLst/>
            <a:ahLst/>
            <a:cxnLst/>
            <a:rect r="r" b="b" t="t" l="l"/>
            <a:pathLst>
              <a:path h="4913093" w="3573158">
                <a:moveTo>
                  <a:pt x="0" y="0"/>
                </a:moveTo>
                <a:lnTo>
                  <a:pt x="3573158" y="0"/>
                </a:lnTo>
                <a:lnTo>
                  <a:pt x="3573158" y="4913093"/>
                </a:lnTo>
                <a:lnTo>
                  <a:pt x="0" y="49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853352">
            <a:off x="650911" y="54039"/>
            <a:ext cx="3802992" cy="6556883"/>
          </a:xfrm>
          <a:custGeom>
            <a:avLst/>
            <a:gdLst/>
            <a:ahLst/>
            <a:cxnLst/>
            <a:rect r="r" b="b" t="t" l="l"/>
            <a:pathLst>
              <a:path h="6556883" w="3802992">
                <a:moveTo>
                  <a:pt x="0" y="0"/>
                </a:moveTo>
                <a:lnTo>
                  <a:pt x="3802993" y="0"/>
                </a:lnTo>
                <a:lnTo>
                  <a:pt x="3802993" y="6556883"/>
                </a:lnTo>
                <a:lnTo>
                  <a:pt x="0" y="6556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245651" y="3332480"/>
            <a:ext cx="13796697" cy="5925820"/>
            <a:chOff x="0" y="0"/>
            <a:chExt cx="3633698" cy="1560710"/>
          </a:xfrm>
        </p:grpSpPr>
        <p:sp>
          <p:nvSpPr>
            <p:cNvPr name="Freeform 12" id="12"/>
            <p:cNvSpPr/>
            <p:nvPr/>
          </p:nvSpPr>
          <p:spPr>
            <a:xfrm flipH="false" flipV="false" rot="0">
              <a:off x="0" y="0"/>
              <a:ext cx="3633698" cy="1560710"/>
            </a:xfrm>
            <a:custGeom>
              <a:avLst/>
              <a:gdLst/>
              <a:ahLst/>
              <a:cxnLst/>
              <a:rect r="r" b="b" t="t" l="l"/>
              <a:pathLst>
                <a:path h="1560710" w="3633698">
                  <a:moveTo>
                    <a:pt x="28618" y="0"/>
                  </a:moveTo>
                  <a:lnTo>
                    <a:pt x="3605080" y="0"/>
                  </a:lnTo>
                  <a:cubicBezTo>
                    <a:pt x="3620885" y="0"/>
                    <a:pt x="3633698" y="12813"/>
                    <a:pt x="3633698" y="28618"/>
                  </a:cubicBezTo>
                  <a:lnTo>
                    <a:pt x="3633698" y="1532091"/>
                  </a:lnTo>
                  <a:cubicBezTo>
                    <a:pt x="3633698" y="1547897"/>
                    <a:pt x="3620885" y="1560710"/>
                    <a:pt x="3605080" y="1560710"/>
                  </a:cubicBezTo>
                  <a:lnTo>
                    <a:pt x="28618" y="1560710"/>
                  </a:lnTo>
                  <a:cubicBezTo>
                    <a:pt x="12813" y="1560710"/>
                    <a:pt x="0" y="1547897"/>
                    <a:pt x="0" y="1532091"/>
                  </a:cubicBezTo>
                  <a:lnTo>
                    <a:pt x="0" y="28618"/>
                  </a:lnTo>
                  <a:cubicBezTo>
                    <a:pt x="0" y="12813"/>
                    <a:pt x="12813" y="0"/>
                    <a:pt x="28618" y="0"/>
                  </a:cubicBezTo>
                  <a:close/>
                </a:path>
              </a:pathLst>
            </a:custGeom>
            <a:solidFill>
              <a:srgbClr val="FFF5DF"/>
            </a:solidFill>
          </p:spPr>
        </p:sp>
        <p:sp>
          <p:nvSpPr>
            <p:cNvPr name="TextBox 13" id="13"/>
            <p:cNvSpPr txBox="true"/>
            <p:nvPr/>
          </p:nvSpPr>
          <p:spPr>
            <a:xfrm>
              <a:off x="0" y="-38100"/>
              <a:ext cx="3633698" cy="159881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6701505" y="3542803"/>
            <a:ext cx="1043559" cy="850501"/>
          </a:xfrm>
          <a:custGeom>
            <a:avLst/>
            <a:gdLst/>
            <a:ahLst/>
            <a:cxnLst/>
            <a:rect r="r" b="b" t="t" l="l"/>
            <a:pathLst>
              <a:path h="850501" w="1043559">
                <a:moveTo>
                  <a:pt x="0" y="0"/>
                </a:moveTo>
                <a:lnTo>
                  <a:pt x="1043559" y="0"/>
                </a:lnTo>
                <a:lnTo>
                  <a:pt x="1043559" y="850500"/>
                </a:lnTo>
                <a:lnTo>
                  <a:pt x="0" y="850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5104312" y="2465223"/>
            <a:ext cx="929412" cy="1077579"/>
          </a:xfrm>
          <a:custGeom>
            <a:avLst/>
            <a:gdLst/>
            <a:ahLst/>
            <a:cxnLst/>
            <a:rect r="r" b="b" t="t" l="l"/>
            <a:pathLst>
              <a:path h="1077579" w="929412">
                <a:moveTo>
                  <a:pt x="0" y="0"/>
                </a:moveTo>
                <a:lnTo>
                  <a:pt x="929412" y="0"/>
                </a:lnTo>
                <a:lnTo>
                  <a:pt x="929412" y="1077580"/>
                </a:lnTo>
                <a:lnTo>
                  <a:pt x="0" y="10775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6196311" y="1028700"/>
            <a:ext cx="1224330" cy="1151890"/>
          </a:xfrm>
          <a:custGeom>
            <a:avLst/>
            <a:gdLst/>
            <a:ahLst/>
            <a:cxnLst/>
            <a:rect r="r" b="b" t="t" l="l"/>
            <a:pathLst>
              <a:path h="1151890" w="1224330">
                <a:moveTo>
                  <a:pt x="0" y="0"/>
                </a:moveTo>
                <a:lnTo>
                  <a:pt x="1224329" y="0"/>
                </a:lnTo>
                <a:lnTo>
                  <a:pt x="1224329" y="1151890"/>
                </a:lnTo>
                <a:lnTo>
                  <a:pt x="0" y="11518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3896767" y="1227855"/>
            <a:ext cx="10782662" cy="1991195"/>
          </a:xfrm>
          <a:prstGeom prst="rect">
            <a:avLst/>
          </a:prstGeom>
        </p:spPr>
        <p:txBody>
          <a:bodyPr anchor="t" rtlCol="false" tIns="0" lIns="0" bIns="0" rIns="0">
            <a:spAutoFit/>
          </a:bodyPr>
          <a:lstStyle/>
          <a:p>
            <a:pPr algn="ctr">
              <a:lnSpc>
                <a:spcPts val="7717"/>
              </a:lnSpc>
            </a:pPr>
            <a:r>
              <a:rPr lang="en-US" sz="7212">
                <a:solidFill>
                  <a:srgbClr val="F4C366"/>
                </a:solidFill>
                <a:latin typeface="Boulder"/>
                <a:ea typeface="Boulder"/>
                <a:cs typeface="Boulder"/>
                <a:sym typeface="Boulder"/>
              </a:rPr>
              <a:t>Recommendation </a:t>
            </a:r>
          </a:p>
          <a:p>
            <a:pPr algn="ctr">
              <a:lnSpc>
                <a:spcPts val="7717"/>
              </a:lnSpc>
            </a:pPr>
            <a:r>
              <a:rPr lang="en-US" sz="7212">
                <a:solidFill>
                  <a:srgbClr val="F4C366"/>
                </a:solidFill>
                <a:latin typeface="Boulder"/>
                <a:ea typeface="Boulder"/>
                <a:cs typeface="Boulder"/>
                <a:sym typeface="Boulder"/>
              </a:rPr>
              <a:t>System</a:t>
            </a:r>
          </a:p>
        </p:txBody>
      </p:sp>
      <p:sp>
        <p:nvSpPr>
          <p:cNvPr name="TextBox 18" id="18"/>
          <p:cNvSpPr txBox="true"/>
          <p:nvPr/>
        </p:nvSpPr>
        <p:spPr>
          <a:xfrm rot="0">
            <a:off x="3656388" y="3773876"/>
            <a:ext cx="11263419" cy="4966829"/>
          </a:xfrm>
          <a:prstGeom prst="rect">
            <a:avLst/>
          </a:prstGeom>
        </p:spPr>
        <p:txBody>
          <a:bodyPr anchor="t" rtlCol="false" tIns="0" lIns="0" bIns="0" rIns="0">
            <a:spAutoFit/>
          </a:bodyPr>
          <a:lstStyle/>
          <a:p>
            <a:pPr algn="l">
              <a:lnSpc>
                <a:spcPts val="5527"/>
              </a:lnSpc>
            </a:pPr>
            <a:r>
              <a:rPr lang="en-US" sz="3948" b="true">
                <a:solidFill>
                  <a:srgbClr val="723A36"/>
                </a:solidFill>
                <a:latin typeface="Quicksand Bold"/>
                <a:ea typeface="Quicksand Bold"/>
                <a:cs typeface="Quicksand Bold"/>
                <a:sym typeface="Quicksand Bold"/>
              </a:rPr>
              <a:t>In the realm of machine learning, three predominant techniques for constructing recommendation engines are :</a:t>
            </a:r>
          </a:p>
          <a:p>
            <a:pPr algn="just" marL="852469" indent="-426234" lvl="1">
              <a:lnSpc>
                <a:spcPts val="5527"/>
              </a:lnSpc>
              <a:buAutoNum type="arabicPeriod" startAt="1"/>
            </a:pPr>
            <a:r>
              <a:rPr lang="en-US" b="true" sz="3948">
                <a:solidFill>
                  <a:srgbClr val="723A36"/>
                </a:solidFill>
                <a:latin typeface="Quicksand Bold"/>
                <a:ea typeface="Quicksand Bold"/>
                <a:cs typeface="Quicksand Bold"/>
                <a:sym typeface="Quicksand Bold"/>
              </a:rPr>
              <a:t>Content-based filtering.</a:t>
            </a:r>
          </a:p>
          <a:p>
            <a:pPr algn="just" marL="852469" indent="-426234" lvl="1">
              <a:lnSpc>
                <a:spcPts val="5527"/>
              </a:lnSpc>
              <a:buAutoNum type="arabicPeriod" startAt="1"/>
            </a:pPr>
            <a:r>
              <a:rPr lang="en-US" b="true" sz="3948">
                <a:solidFill>
                  <a:srgbClr val="723A36"/>
                </a:solidFill>
                <a:latin typeface="Quicksand Bold"/>
                <a:ea typeface="Quicksand Bold"/>
                <a:cs typeface="Quicksand Bold"/>
                <a:sym typeface="Quicksand Bold"/>
              </a:rPr>
              <a:t>Collaborative filtering.</a:t>
            </a:r>
          </a:p>
          <a:p>
            <a:pPr algn="just" marL="852469" indent="-426234" lvl="1">
              <a:lnSpc>
                <a:spcPts val="5527"/>
              </a:lnSpc>
              <a:buAutoNum type="arabicPeriod" startAt="1"/>
            </a:pPr>
            <a:r>
              <a:rPr lang="en-US" b="true" sz="3948">
                <a:solidFill>
                  <a:srgbClr val="723A36"/>
                </a:solidFill>
                <a:latin typeface="Quicksand Bold"/>
                <a:ea typeface="Quicksand Bold"/>
                <a:cs typeface="Quicksand Bold"/>
                <a:sym typeface="Quicksand Bold"/>
              </a:rPr>
              <a:t>Hybrid filtering.</a:t>
            </a:r>
          </a:p>
          <a:p>
            <a:pPr algn="just">
              <a:lnSpc>
                <a:spcPts val="659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4555"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1650564" y="3615532"/>
            <a:ext cx="15017110" cy="5642768"/>
            <a:chOff x="0" y="0"/>
            <a:chExt cx="3955124" cy="1486161"/>
          </a:xfrm>
        </p:grpSpPr>
        <p:sp>
          <p:nvSpPr>
            <p:cNvPr name="Freeform 11" id="11"/>
            <p:cNvSpPr/>
            <p:nvPr/>
          </p:nvSpPr>
          <p:spPr>
            <a:xfrm flipH="false" flipV="false" rot="0">
              <a:off x="0" y="0"/>
              <a:ext cx="3955124" cy="1486161"/>
            </a:xfrm>
            <a:custGeom>
              <a:avLst/>
              <a:gdLst/>
              <a:ahLst/>
              <a:cxnLst/>
              <a:rect r="r" b="b" t="t" l="l"/>
              <a:pathLst>
                <a:path h="1486161" w="3955124">
                  <a:moveTo>
                    <a:pt x="26293" y="0"/>
                  </a:moveTo>
                  <a:lnTo>
                    <a:pt x="3928831" y="0"/>
                  </a:lnTo>
                  <a:cubicBezTo>
                    <a:pt x="3943352" y="0"/>
                    <a:pt x="3955124" y="11772"/>
                    <a:pt x="3955124" y="26293"/>
                  </a:cubicBezTo>
                  <a:lnTo>
                    <a:pt x="3955124" y="1459869"/>
                  </a:lnTo>
                  <a:cubicBezTo>
                    <a:pt x="3955124" y="1474390"/>
                    <a:pt x="3943352" y="1486161"/>
                    <a:pt x="3928831" y="1486161"/>
                  </a:cubicBezTo>
                  <a:lnTo>
                    <a:pt x="26293" y="1486161"/>
                  </a:lnTo>
                  <a:cubicBezTo>
                    <a:pt x="11772" y="1486161"/>
                    <a:pt x="0" y="1474390"/>
                    <a:pt x="0" y="1459869"/>
                  </a:cubicBezTo>
                  <a:lnTo>
                    <a:pt x="0" y="26293"/>
                  </a:lnTo>
                  <a:cubicBezTo>
                    <a:pt x="0" y="11772"/>
                    <a:pt x="11772" y="0"/>
                    <a:pt x="26293" y="0"/>
                  </a:cubicBezTo>
                  <a:close/>
                </a:path>
              </a:pathLst>
            </a:custGeom>
            <a:solidFill>
              <a:srgbClr val="925F64"/>
            </a:solidFill>
          </p:spPr>
        </p:sp>
        <p:sp>
          <p:nvSpPr>
            <p:cNvPr name="TextBox 12" id="12"/>
            <p:cNvSpPr txBox="true"/>
            <p:nvPr/>
          </p:nvSpPr>
          <p:spPr>
            <a:xfrm>
              <a:off x="0" y="-38100"/>
              <a:ext cx="3955124" cy="1524261"/>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4097899" y="635477"/>
            <a:ext cx="11528713" cy="220853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1- content-based filtering:</a:t>
            </a:r>
          </a:p>
        </p:txBody>
      </p:sp>
      <p:sp>
        <p:nvSpPr>
          <p:cNvPr name="TextBox 14" id="14"/>
          <p:cNvSpPr txBox="true"/>
          <p:nvPr/>
        </p:nvSpPr>
        <p:spPr>
          <a:xfrm rot="0">
            <a:off x="2452683" y="4565598"/>
            <a:ext cx="13382634" cy="1810385"/>
          </a:xfrm>
          <a:prstGeom prst="rect">
            <a:avLst/>
          </a:prstGeom>
        </p:spPr>
        <p:txBody>
          <a:bodyPr anchor="t" rtlCol="false" tIns="0" lIns="0" bIns="0" rIns="0">
            <a:spAutoFit/>
          </a:bodyPr>
          <a:lstStyle/>
          <a:p>
            <a:pPr algn="l">
              <a:lnSpc>
                <a:spcPts val="3640"/>
              </a:lnSpc>
            </a:pPr>
            <a:r>
              <a:rPr lang="en-US" sz="2600">
                <a:solidFill>
                  <a:srgbClr val="FDF6F6"/>
                </a:solidFill>
                <a:latin typeface="Quicksand"/>
                <a:ea typeface="Quicksand"/>
                <a:cs typeface="Quicksand"/>
                <a:sym typeface="Quicksand"/>
              </a:rPr>
              <a:t>This method generates suggestions based on items you have previously liked. It uses historical data such as purchase records and search history to identify similar products.</a:t>
            </a:r>
          </a:p>
          <a:p>
            <a:pPr algn="l">
              <a:lnSpc>
                <a:spcPts val="3640"/>
              </a:lnSpc>
            </a:pPr>
            <a:r>
              <a:rPr lang="en-US" sz="2600">
                <a:solidFill>
                  <a:srgbClr val="FDF6F6"/>
                </a:solidFill>
                <a:latin typeface="Quicksand"/>
                <a:ea typeface="Quicksand"/>
                <a:cs typeface="Quicksand"/>
                <a:sym typeface="Quicksand"/>
              </a:rPr>
              <a:t>For example, if you rated the movie "Inception" with five stars, the system will recommend similar movies such as "Interstellar".</a:t>
            </a:r>
          </a:p>
        </p:txBody>
      </p:sp>
      <p:sp>
        <p:nvSpPr>
          <p:cNvPr name="Freeform 15" id="15"/>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2452683" y="7092903"/>
            <a:ext cx="12047602" cy="1253490"/>
          </a:xfrm>
          <a:prstGeom prst="rect">
            <a:avLst/>
          </a:prstGeom>
        </p:spPr>
        <p:txBody>
          <a:bodyPr anchor="t" rtlCol="false" tIns="0" lIns="0" bIns="0" rIns="0">
            <a:spAutoFit/>
          </a:bodyPr>
          <a:lstStyle/>
          <a:p>
            <a:pPr algn="l">
              <a:lnSpc>
                <a:spcPts val="3360"/>
              </a:lnSpc>
            </a:pPr>
            <a:r>
              <a:rPr lang="en-US" sz="2400" b="true">
                <a:solidFill>
                  <a:srgbClr val="FFF5DF"/>
                </a:solidFill>
                <a:latin typeface="Quicksand Bold"/>
                <a:ea typeface="Quicksand Bold"/>
                <a:cs typeface="Quicksand Bold"/>
                <a:sym typeface="Quicksand Bold"/>
              </a:rPr>
              <a:t>However, if all recommendation systems solely relied on your viewing history, discovering new genres and films would be challenging. This is where Collaborative filtering comes into play. But what exactly does it entail?.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4555" y="-1732120"/>
            <a:ext cx="20697110" cy="13751241"/>
            <a:chOff x="0" y="0"/>
            <a:chExt cx="27596147" cy="18334987"/>
          </a:xfrm>
        </p:grpSpPr>
        <p:sp>
          <p:nvSpPr>
            <p:cNvPr name="Freeform 4" id="4"/>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1650564" y="1028700"/>
            <a:ext cx="15043777" cy="8229600"/>
            <a:chOff x="0" y="0"/>
            <a:chExt cx="3962147" cy="2167467"/>
          </a:xfrm>
        </p:grpSpPr>
        <p:sp>
          <p:nvSpPr>
            <p:cNvPr name="Freeform 11" id="11"/>
            <p:cNvSpPr/>
            <p:nvPr/>
          </p:nvSpPr>
          <p:spPr>
            <a:xfrm flipH="false" flipV="false" rot="0">
              <a:off x="0" y="0"/>
              <a:ext cx="3962147" cy="2167467"/>
            </a:xfrm>
            <a:custGeom>
              <a:avLst/>
              <a:gdLst/>
              <a:ahLst/>
              <a:cxnLst/>
              <a:rect r="r" b="b" t="t" l="l"/>
              <a:pathLst>
                <a:path h="2167467" w="3962147">
                  <a:moveTo>
                    <a:pt x="26246" y="0"/>
                  </a:moveTo>
                  <a:lnTo>
                    <a:pt x="3935901" y="0"/>
                  </a:lnTo>
                  <a:cubicBezTo>
                    <a:pt x="3950396" y="0"/>
                    <a:pt x="3962147" y="11751"/>
                    <a:pt x="3962147" y="26246"/>
                  </a:cubicBezTo>
                  <a:lnTo>
                    <a:pt x="3962147" y="2141221"/>
                  </a:lnTo>
                  <a:cubicBezTo>
                    <a:pt x="3962147" y="2155716"/>
                    <a:pt x="3950396" y="2167467"/>
                    <a:pt x="3935901" y="2167467"/>
                  </a:cubicBezTo>
                  <a:lnTo>
                    <a:pt x="26246" y="2167467"/>
                  </a:lnTo>
                  <a:cubicBezTo>
                    <a:pt x="11751" y="2167467"/>
                    <a:pt x="0" y="2155716"/>
                    <a:pt x="0" y="2141221"/>
                  </a:cubicBezTo>
                  <a:lnTo>
                    <a:pt x="0" y="26246"/>
                  </a:lnTo>
                  <a:cubicBezTo>
                    <a:pt x="0" y="11751"/>
                    <a:pt x="11751" y="0"/>
                    <a:pt x="26246" y="0"/>
                  </a:cubicBezTo>
                  <a:close/>
                </a:path>
              </a:pathLst>
            </a:custGeom>
            <a:solidFill>
              <a:srgbClr val="925F64"/>
            </a:solidFill>
          </p:spPr>
        </p:sp>
        <p:sp>
          <p:nvSpPr>
            <p:cNvPr name="TextBox 12" id="12"/>
            <p:cNvSpPr txBox="true"/>
            <p:nvPr/>
          </p:nvSpPr>
          <p:spPr>
            <a:xfrm>
              <a:off x="0" y="-38100"/>
              <a:ext cx="3962147"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785532" y="963481"/>
            <a:ext cx="6773840" cy="8360037"/>
          </a:xfrm>
          <a:custGeom>
            <a:avLst/>
            <a:gdLst/>
            <a:ahLst/>
            <a:cxnLst/>
            <a:rect r="r" b="b" t="t" l="l"/>
            <a:pathLst>
              <a:path h="8360037" w="6773840">
                <a:moveTo>
                  <a:pt x="0" y="0"/>
                </a:moveTo>
                <a:lnTo>
                  <a:pt x="6773841" y="0"/>
                </a:lnTo>
                <a:lnTo>
                  <a:pt x="6773841" y="8360038"/>
                </a:lnTo>
                <a:lnTo>
                  <a:pt x="0" y="8360038"/>
                </a:lnTo>
                <a:lnTo>
                  <a:pt x="0" y="0"/>
                </a:lnTo>
                <a:close/>
              </a:path>
            </a:pathLst>
          </a:custGeom>
          <a:blipFill>
            <a:blip r:embed="rId10"/>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650564" y="4396534"/>
            <a:ext cx="15233392" cy="4861766"/>
            <a:chOff x="0" y="0"/>
            <a:chExt cx="4012087" cy="1280465"/>
          </a:xfrm>
        </p:grpSpPr>
        <p:sp>
          <p:nvSpPr>
            <p:cNvPr name="Freeform 11" id="11"/>
            <p:cNvSpPr/>
            <p:nvPr/>
          </p:nvSpPr>
          <p:spPr>
            <a:xfrm flipH="false" flipV="false" rot="0">
              <a:off x="0" y="0"/>
              <a:ext cx="4012087" cy="1280465"/>
            </a:xfrm>
            <a:custGeom>
              <a:avLst/>
              <a:gdLst/>
              <a:ahLst/>
              <a:cxnLst/>
              <a:rect r="r" b="b" t="t" l="l"/>
              <a:pathLst>
                <a:path h="1280465" w="4012087">
                  <a:moveTo>
                    <a:pt x="25919" y="0"/>
                  </a:moveTo>
                  <a:lnTo>
                    <a:pt x="3986168" y="0"/>
                  </a:lnTo>
                  <a:cubicBezTo>
                    <a:pt x="3993042" y="0"/>
                    <a:pt x="3999635" y="2731"/>
                    <a:pt x="4004495" y="7592"/>
                  </a:cubicBezTo>
                  <a:cubicBezTo>
                    <a:pt x="4009356" y="12452"/>
                    <a:pt x="4012087" y="19045"/>
                    <a:pt x="4012087" y="25919"/>
                  </a:cubicBezTo>
                  <a:lnTo>
                    <a:pt x="4012087" y="1254546"/>
                  </a:lnTo>
                  <a:cubicBezTo>
                    <a:pt x="4012087" y="1261420"/>
                    <a:pt x="4009356" y="1268013"/>
                    <a:pt x="4004495" y="1272874"/>
                  </a:cubicBezTo>
                  <a:cubicBezTo>
                    <a:pt x="3999635" y="1277735"/>
                    <a:pt x="3993042" y="1280465"/>
                    <a:pt x="3986168" y="1280465"/>
                  </a:cubicBezTo>
                  <a:lnTo>
                    <a:pt x="25919" y="1280465"/>
                  </a:lnTo>
                  <a:cubicBezTo>
                    <a:pt x="19045" y="1280465"/>
                    <a:pt x="12452" y="1277735"/>
                    <a:pt x="7592" y="1272874"/>
                  </a:cubicBezTo>
                  <a:cubicBezTo>
                    <a:pt x="2731" y="1268013"/>
                    <a:pt x="0" y="1261420"/>
                    <a:pt x="0" y="1254546"/>
                  </a:cubicBezTo>
                  <a:lnTo>
                    <a:pt x="0" y="25919"/>
                  </a:lnTo>
                  <a:cubicBezTo>
                    <a:pt x="0" y="19045"/>
                    <a:pt x="2731" y="12452"/>
                    <a:pt x="7592" y="7592"/>
                  </a:cubicBezTo>
                  <a:cubicBezTo>
                    <a:pt x="12452" y="2731"/>
                    <a:pt x="19045" y="0"/>
                    <a:pt x="25919" y="0"/>
                  </a:cubicBezTo>
                  <a:close/>
                </a:path>
              </a:pathLst>
            </a:custGeom>
            <a:solidFill>
              <a:srgbClr val="925F64"/>
            </a:solidFill>
          </p:spPr>
        </p:sp>
        <p:sp>
          <p:nvSpPr>
            <p:cNvPr name="TextBox 12" id="12"/>
            <p:cNvSpPr txBox="true"/>
            <p:nvPr/>
          </p:nvSpPr>
          <p:spPr>
            <a:xfrm>
              <a:off x="0" y="-38100"/>
              <a:ext cx="4012087" cy="131856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455186" y="1421376"/>
            <a:ext cx="11624148" cy="220853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2- Collaborative filtering:</a:t>
            </a:r>
          </a:p>
        </p:txBody>
      </p:sp>
      <p:sp>
        <p:nvSpPr>
          <p:cNvPr name="TextBox 14" id="14"/>
          <p:cNvSpPr txBox="true"/>
          <p:nvPr/>
        </p:nvSpPr>
        <p:spPr>
          <a:xfrm rot="0">
            <a:off x="2452683" y="5095875"/>
            <a:ext cx="13382634" cy="895985"/>
          </a:xfrm>
          <a:prstGeom prst="rect">
            <a:avLst/>
          </a:prstGeom>
        </p:spPr>
        <p:txBody>
          <a:bodyPr anchor="t" rtlCol="false" tIns="0" lIns="0" bIns="0" rIns="0">
            <a:spAutoFit/>
          </a:bodyPr>
          <a:lstStyle/>
          <a:p>
            <a:pPr algn="l">
              <a:lnSpc>
                <a:spcPts val="3640"/>
              </a:lnSpc>
            </a:pPr>
            <a:r>
              <a:rPr lang="en-US" sz="2600">
                <a:solidFill>
                  <a:srgbClr val="FDF6F6"/>
                </a:solidFill>
                <a:latin typeface="Quicksand"/>
                <a:ea typeface="Quicksand"/>
                <a:cs typeface="Quicksand"/>
                <a:sym typeface="Quicksand"/>
              </a:rPr>
              <a:t>This method identifies other users who have similar preferences to you, and recommends items based on their choices.</a:t>
            </a:r>
          </a:p>
        </p:txBody>
      </p:sp>
      <p:sp>
        <p:nvSpPr>
          <p:cNvPr name="Freeform 15" id="15"/>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2452683" y="6982503"/>
            <a:ext cx="12047602" cy="1253490"/>
          </a:xfrm>
          <a:prstGeom prst="rect">
            <a:avLst/>
          </a:prstGeom>
        </p:spPr>
        <p:txBody>
          <a:bodyPr anchor="t" rtlCol="false" tIns="0" lIns="0" bIns="0" rIns="0">
            <a:spAutoFit/>
          </a:bodyPr>
          <a:lstStyle/>
          <a:p>
            <a:pPr algn="l">
              <a:lnSpc>
                <a:spcPts val="3360"/>
              </a:lnSpc>
            </a:pPr>
            <a:r>
              <a:rPr lang="en-US" sz="2400" b="true">
                <a:solidFill>
                  <a:srgbClr val="FFF5DF"/>
                </a:solidFill>
                <a:latin typeface="Quicksand Bold"/>
                <a:ea typeface="Quicksand Bold"/>
                <a:cs typeface="Quicksand Bold"/>
                <a:sym typeface="Quicksand Bold"/>
              </a:rPr>
              <a:t>For example, if you and your friend both like the movie "The Shawshank Redemption", and your friend also likes "Forrest Gump", the system will recommend "Forrest Gump" to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DAGT3clWPm0</dc:identifier>
  <dcterms:modified xsi:type="dcterms:W3CDTF">2011-08-01T06:04:30Z</dcterms:modified>
  <cp:revision>1</cp:revision>
  <dc:title>Short Film</dc:title>
</cp:coreProperties>
</file>